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77" r:id="rId2"/>
    <p:sldId id="283" r:id="rId3"/>
    <p:sldId id="278" r:id="rId4"/>
    <p:sldId id="279" r:id="rId5"/>
    <p:sldId id="280" r:id="rId6"/>
    <p:sldId id="281" r:id="rId7"/>
    <p:sldId id="282" r:id="rId8"/>
    <p:sldId id="309" r:id="rId9"/>
    <p:sldId id="284" r:id="rId10"/>
    <p:sldId id="285" r:id="rId11"/>
    <p:sldId id="297" r:id="rId12"/>
    <p:sldId id="298" r:id="rId13"/>
    <p:sldId id="299" r:id="rId14"/>
    <p:sldId id="300" r:id="rId15"/>
    <p:sldId id="301" r:id="rId16"/>
    <p:sldId id="302" r:id="rId17"/>
    <p:sldId id="303" r:id="rId18"/>
    <p:sldId id="304" r:id="rId19"/>
    <p:sldId id="307" r:id="rId20"/>
    <p:sldId id="305" r:id="rId21"/>
    <p:sldId id="306" r:id="rId22"/>
    <p:sldId id="276" r:id="rId23"/>
    <p:sldId id="275" r:id="rId24"/>
    <p:sldId id="286" r:id="rId25"/>
    <p:sldId id="287" r:id="rId26"/>
    <p:sldId id="288" r:id="rId27"/>
    <p:sldId id="289" r:id="rId28"/>
    <p:sldId id="290" r:id="rId29"/>
    <p:sldId id="291" r:id="rId30"/>
    <p:sldId id="292" r:id="rId31"/>
    <p:sldId id="293" r:id="rId32"/>
    <p:sldId id="294" r:id="rId33"/>
    <p:sldId id="295" r:id="rId34"/>
    <p:sldId id="310" r:id="rId35"/>
    <p:sldId id="296" r:id="rId3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48" d="100"/>
          <a:sy n="48" d="100"/>
        </p:scale>
        <p:origin x="-3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7ADEB-495A-403B-B773-937C0324FC3F}" type="datetimeFigureOut">
              <a:rPr lang="es-AR" smtClean="0"/>
              <a:pPr/>
              <a:t>29/05/2013</a:t>
            </a:fld>
            <a:endParaRPr lang="es-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62BEF-A33B-4D13-81BD-E2CC98C29A88}"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7259F88-1B54-417D-8261-6DE87B0E7361}" type="slidenum">
              <a:rPr lang="en-US">
                <a:solidFill>
                  <a:prstClr val="black"/>
                </a:solidFill>
              </a:rPr>
              <a:pPr>
                <a:defRPr/>
              </a:pPr>
              <a:t>3</a:t>
            </a:fld>
            <a:endParaRPr lang="en-US">
              <a:solidFill>
                <a:prstClr val="black"/>
              </a:solidFill>
            </a:endParaRPr>
          </a:p>
        </p:txBody>
      </p:sp>
      <p:sp>
        <p:nvSpPr>
          <p:cNvPr id="261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1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D3C33-1394-457F-8893-ED2955303E65}" type="slidenum">
              <a:rPr lang="es-ES">
                <a:solidFill>
                  <a:prstClr val="black"/>
                </a:solidFill>
              </a:rPr>
              <a:pPr>
                <a:defRPr/>
              </a:pPr>
              <a:t>4</a:t>
            </a:fld>
            <a:endParaRPr lang="es-ES">
              <a:solidFill>
                <a:prstClr val="black"/>
              </a:solidFill>
            </a:endParaRPr>
          </a:p>
        </p:txBody>
      </p:sp>
      <p:sp>
        <p:nvSpPr>
          <p:cNvPr id="262147" name="Rectangle 2"/>
          <p:cNvSpPr>
            <a:spLocks noGrp="1" noRot="1" noChangeAspect="1" noChangeArrowheads="1" noTextEdit="1"/>
          </p:cNvSpPr>
          <p:nvPr>
            <p:ph type="sldImg"/>
          </p:nvPr>
        </p:nvSpPr>
        <p:spPr bwMode="auto">
          <a:xfrm>
            <a:off x="544513" y="992188"/>
            <a:ext cx="5768975" cy="4325937"/>
          </a:xfrm>
          <a:noFill/>
          <a:ln>
            <a:solidFill>
              <a:srgbClr val="000000"/>
            </a:solidFill>
            <a:miter lim="800000"/>
            <a:headEnd/>
            <a:tailEnd/>
          </a:ln>
        </p:spPr>
      </p:sp>
      <p:sp>
        <p:nvSpPr>
          <p:cNvPr id="262148" name="Rectangle 3"/>
          <p:cNvSpPr>
            <a:spLocks noGrp="1" noChangeArrowheads="1"/>
          </p:cNvSpPr>
          <p:nvPr>
            <p:ph type="body" idx="1"/>
          </p:nvPr>
        </p:nvSpPr>
        <p:spPr bwMode="auto">
          <a:xfrm>
            <a:off x="915526" y="4344357"/>
            <a:ext cx="5026951" cy="4113169"/>
          </a:xfrm>
          <a:noFill/>
        </p:spPr>
        <p:txBody>
          <a:bodyPr wrap="square" numCol="1" anchor="t" anchorCtr="0" compatLnSpc="1">
            <a:prstTxWarp prst="textNoShape">
              <a:avLst/>
            </a:prstTxWarp>
          </a:bodyPr>
          <a:lstStyle/>
          <a:p>
            <a:pPr eaLnBrk="1" hangingPunct="1">
              <a:spcBef>
                <a:spcPct val="0"/>
              </a:spcBef>
            </a:pPr>
            <a:endParaRPr lang="es-A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72D81F9-1168-4EF1-AA10-D869E54806A7}" type="slidenum">
              <a:rPr lang="en-US">
                <a:solidFill>
                  <a:prstClr val="black"/>
                </a:solidFill>
              </a:rPr>
              <a:pPr>
                <a:defRPr/>
              </a:pPr>
              <a:t>5</a:t>
            </a:fld>
            <a:endParaRPr lang="en-US">
              <a:solidFill>
                <a:prstClr val="black"/>
              </a:solidFill>
            </a:endParaRPr>
          </a:p>
        </p:txBody>
      </p:sp>
      <p:sp>
        <p:nvSpPr>
          <p:cNvPr id="263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3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C2C41A5-7D9A-4C29-8249-229164D15F95}" type="slidenum">
              <a:rPr lang="en-US">
                <a:solidFill>
                  <a:prstClr val="black"/>
                </a:solidFill>
              </a:rPr>
              <a:pPr>
                <a:defRPr/>
              </a:pPr>
              <a:t>6</a:t>
            </a:fld>
            <a:endParaRPr lang="en-US">
              <a:solidFill>
                <a:prstClr val="black"/>
              </a:solidFill>
            </a:endParaRPr>
          </a:p>
        </p:txBody>
      </p:sp>
      <p:sp>
        <p:nvSpPr>
          <p:cNvPr id="264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4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1600202"/>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4 Marcador de número de diapositiva"/>
          <p:cNvSpPr>
            <a:spLocks noGrp="1"/>
          </p:cNvSpPr>
          <p:nvPr userDrawn="1">
            <p:ph type="sldNum" sz="quarter" idx="10"/>
          </p:nvPr>
        </p:nvSpPr>
        <p:spPr>
          <a:xfrm>
            <a:off x="5151438" y="6330950"/>
            <a:ext cx="2133600" cy="365125"/>
          </a:xfrm>
          <a:prstGeom prst="rect">
            <a:avLst/>
          </a:prstGeom>
        </p:spPr>
        <p:txBody>
          <a:bodyPr/>
          <a:lstStyle>
            <a:lvl1pPr>
              <a:defRPr/>
            </a:lvl1pPr>
          </a:lstStyle>
          <a:p>
            <a:pPr fontAlgn="base">
              <a:spcBef>
                <a:spcPct val="0"/>
              </a:spcBef>
              <a:spcAft>
                <a:spcPct val="0"/>
              </a:spcAft>
              <a:defRPr/>
            </a:pPr>
            <a:fld id="{2791776E-C473-41DE-9B15-A3816CBF1F26}"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54800" y="430213"/>
            <a:ext cx="2065338" cy="5695950"/>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1" y="430213"/>
            <a:ext cx="6045200" cy="5695950"/>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4 Marcador de número de diapositiva"/>
          <p:cNvSpPr>
            <a:spLocks noGrp="1"/>
          </p:cNvSpPr>
          <p:nvPr userDrawn="1">
            <p:ph type="sldNum" sz="quarter" idx="10"/>
          </p:nvPr>
        </p:nvSpPr>
        <p:spPr>
          <a:xfrm>
            <a:off x="5151438" y="6330950"/>
            <a:ext cx="2133600" cy="365125"/>
          </a:xfrm>
          <a:prstGeom prst="rect">
            <a:avLst/>
          </a:prstGeom>
        </p:spPr>
        <p:txBody>
          <a:bodyPr/>
          <a:lstStyle>
            <a:lvl1pPr>
              <a:defRPr/>
            </a:lvl1pPr>
          </a:lstStyle>
          <a:p>
            <a:pPr fontAlgn="base">
              <a:spcBef>
                <a:spcPct val="0"/>
              </a:spcBef>
              <a:spcAft>
                <a:spcPct val="0"/>
              </a:spcAft>
              <a:defRPr/>
            </a:pPr>
            <a:fld id="{898BA2E2-7CA8-4EC8-9DC4-0648C9BE054D}"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4" y="430213"/>
            <a:ext cx="8251825" cy="512762"/>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457200" y="1600202"/>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2"/>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número de diapositiva"/>
          <p:cNvSpPr>
            <a:spLocks noGrp="1"/>
          </p:cNvSpPr>
          <p:nvPr userDrawn="1">
            <p:ph type="sldNum" sz="quarter" idx="10"/>
          </p:nvPr>
        </p:nvSpPr>
        <p:spPr>
          <a:xfrm>
            <a:off x="5151438" y="6330950"/>
            <a:ext cx="2133600" cy="365125"/>
          </a:xfrm>
          <a:prstGeom prst="rect">
            <a:avLst/>
          </a:prstGeom>
        </p:spPr>
        <p:txBody>
          <a:bodyPr/>
          <a:lstStyle>
            <a:lvl1pPr>
              <a:defRPr/>
            </a:lvl1pPr>
          </a:lstStyle>
          <a:p>
            <a:pPr fontAlgn="base">
              <a:spcBef>
                <a:spcPct val="0"/>
              </a:spcBef>
              <a:spcAft>
                <a:spcPct val="0"/>
              </a:spcAft>
              <a:defRPr/>
            </a:pPr>
            <a:fld id="{184371E3-733D-4B99-B19C-AFA92C1CABAB}"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68314" y="430213"/>
            <a:ext cx="8251825" cy="512762"/>
          </a:xfrm>
        </p:spPr>
        <p:txBody>
          <a:bodyPr/>
          <a:lstStyle/>
          <a:p>
            <a:r>
              <a:rPr lang="es-ES" smtClean="0"/>
              <a:t>Haga clic para modificar el estilo de título del patrón</a:t>
            </a:r>
            <a:endParaRPr lang="es-AR"/>
          </a:p>
        </p:txBody>
      </p:sp>
      <p:sp>
        <p:nvSpPr>
          <p:cNvPr id="3" name="2 Marcador de tabla"/>
          <p:cNvSpPr>
            <a:spLocks noGrp="1"/>
          </p:cNvSpPr>
          <p:nvPr>
            <p:ph type="tbl" idx="1"/>
          </p:nvPr>
        </p:nvSpPr>
        <p:spPr>
          <a:xfrm>
            <a:off x="457200" y="1600202"/>
            <a:ext cx="8229600" cy="4525963"/>
          </a:xfrm>
          <a:prstGeom prst="rect">
            <a:avLst/>
          </a:prstGeom>
        </p:spPr>
        <p:txBody>
          <a:bodyPr/>
          <a:lstStyle/>
          <a:p>
            <a:pPr lvl="0"/>
            <a:endParaRPr lang="es-AR" noProof="0" smtClean="0"/>
          </a:p>
        </p:txBody>
      </p:sp>
      <p:sp>
        <p:nvSpPr>
          <p:cNvPr id="4" name="4 Marcador de número de diapositiva"/>
          <p:cNvSpPr>
            <a:spLocks noGrp="1"/>
          </p:cNvSpPr>
          <p:nvPr userDrawn="1">
            <p:ph type="sldNum" sz="quarter" idx="10"/>
          </p:nvPr>
        </p:nvSpPr>
        <p:spPr>
          <a:xfrm>
            <a:off x="5151438" y="6330950"/>
            <a:ext cx="2133600" cy="365125"/>
          </a:xfrm>
          <a:prstGeom prst="rect">
            <a:avLst/>
          </a:prstGeom>
        </p:spPr>
        <p:txBody>
          <a:bodyPr/>
          <a:lstStyle>
            <a:lvl1pPr>
              <a:defRPr/>
            </a:lvl1pPr>
          </a:lstStyle>
          <a:p>
            <a:pPr fontAlgn="base">
              <a:spcBef>
                <a:spcPct val="0"/>
              </a:spcBef>
              <a:spcAft>
                <a:spcPct val="0"/>
              </a:spcAft>
              <a:defRPr/>
            </a:pPr>
            <a:fld id="{F1A9E68B-0A39-47B7-94D2-593B4EB01338}"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4_Sólo el título">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smtClean="0"/>
              <a:t>Haga clic para modificar el estilo de título del patrón</a:t>
            </a:r>
            <a:endParaRPr lang="es-AR"/>
          </a:p>
        </p:txBody>
      </p:sp>
      <p:sp>
        <p:nvSpPr>
          <p:cNvPr id="4" name="4 Marcador de número de diapositiva"/>
          <p:cNvSpPr>
            <a:spLocks noGrp="1"/>
          </p:cNvSpPr>
          <p:nvPr userDrawn="1">
            <p:ph type="sldNum" sz="quarter" idx="10"/>
          </p:nvPr>
        </p:nvSpPr>
        <p:spPr>
          <a:xfrm>
            <a:off x="5151438" y="6330950"/>
            <a:ext cx="2133600" cy="365125"/>
          </a:xfrm>
          <a:prstGeom prst="rect">
            <a:avLst/>
          </a:prstGeom>
        </p:spPr>
        <p:txBody>
          <a:bodyPr/>
          <a:lstStyle>
            <a:lvl1pPr>
              <a:defRPr/>
            </a:lvl1pPr>
          </a:lstStyle>
          <a:p>
            <a:pPr fontAlgn="base">
              <a:spcBef>
                <a:spcPct val="0"/>
              </a:spcBef>
              <a:spcAft>
                <a:spcPct val="0"/>
              </a:spcAft>
              <a:defRPr/>
            </a:pPr>
            <a:fld id="{C210C45C-19F4-43A8-B4B0-B0B953F83641}"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10"/>
          </p:nvPr>
        </p:nvSpPr>
        <p:spPr>
          <a:xfrm>
            <a:off x="3124200" y="6245225"/>
            <a:ext cx="2895600" cy="476250"/>
          </a:xfrm>
          <a:prstGeom prst="rect">
            <a:avLst/>
          </a:prstGeom>
        </p:spPr>
        <p:txBody>
          <a:bodyPr/>
          <a:lstStyle>
            <a:lvl1pPr algn="ctr">
              <a:defRPr sz="1400">
                <a:solidFill>
                  <a:srgbClr val="000000"/>
                </a:solidFill>
                <a:latin typeface="Arial" charset="0"/>
              </a:defRPr>
            </a:lvl1pPr>
          </a:lstStyle>
          <a:p>
            <a:pPr fontAlgn="base">
              <a:spcBef>
                <a:spcPct val="0"/>
              </a:spcBef>
              <a:spcAft>
                <a:spcPct val="0"/>
              </a:spcAft>
              <a:defRPr/>
            </a:pPr>
            <a:endParaRPr lang="es-AR"/>
          </a:p>
        </p:txBody>
      </p:sp>
      <p:sp>
        <p:nvSpPr>
          <p:cNvPr id="7" name="6 Marcador de número de diapositiva"/>
          <p:cNvSpPr>
            <a:spLocks noGrp="1"/>
          </p:cNvSpPr>
          <p:nvPr>
            <p:ph type="sldNum" sz="quarter" idx="11"/>
          </p:nvPr>
        </p:nvSpPr>
        <p:spPr>
          <a:xfrm>
            <a:off x="6553200" y="6245225"/>
            <a:ext cx="2133600" cy="476250"/>
          </a:xfrm>
          <a:prstGeom prst="rect">
            <a:avLst/>
          </a:prstGeom>
        </p:spPr>
        <p:txBody>
          <a:bodyPr/>
          <a:lstStyle>
            <a:lvl1pPr fontAlgn="base">
              <a:spcBef>
                <a:spcPct val="0"/>
              </a:spcBef>
              <a:spcAft>
                <a:spcPct val="0"/>
              </a:spcAft>
              <a:defRPr sz="1400">
                <a:solidFill>
                  <a:srgbClr val="000000"/>
                </a:solidFill>
              </a:defRPr>
            </a:lvl1pPr>
          </a:lstStyle>
          <a:p>
            <a:pPr>
              <a:defRPr/>
            </a:pPr>
            <a:fld id="{10700F3A-FFDD-4249-9E8A-E0DCED5BE5AB}" type="slidenum">
              <a:rPr lang="es-AR"/>
              <a:pPr>
                <a:defRPr/>
              </a:pPr>
              <a:t>‹Nº›</a:t>
            </a:fld>
            <a:endParaRPr lang="es-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a:xfrm>
            <a:off x="423864" y="1092201"/>
            <a:ext cx="8262937" cy="4775200"/>
          </a:xfrm>
          <a:prstGeom prst="rect">
            <a:avLst/>
          </a:prstGeom>
        </p:spPr>
        <p:txBody>
          <a:bodyPr/>
          <a:lstStyle>
            <a:lvl1pPr>
              <a:defRPr sz="2000"/>
            </a:lvl1pPr>
            <a:lvl2pPr>
              <a:defRPr sz="1800"/>
            </a:lvl2pPr>
            <a:lvl3pPr>
              <a:defRPr sz="1600"/>
            </a:lvl3pPr>
            <a:lvl4pPr>
              <a:defRPr sz="14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Título"/>
          <p:cNvSpPr>
            <a:spLocks noGrp="1"/>
          </p:cNvSpPr>
          <p:nvPr>
            <p:ph type="title"/>
          </p:nvPr>
        </p:nvSpPr>
        <p:spPr/>
        <p:txBody>
          <a:bodyPr/>
          <a:lstStyle/>
          <a:p>
            <a:r>
              <a:rPr lang="es-ES" smtClean="0"/>
              <a:t>Haga clic para modificar el estilo de título del patrón</a:t>
            </a:r>
            <a:endParaRPr lang="es-AR"/>
          </a:p>
        </p:txBody>
      </p:sp>
      <p:sp>
        <p:nvSpPr>
          <p:cNvPr id="5"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2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Título"/>
          <p:cNvSpPr>
            <a:spLocks noGrp="1"/>
          </p:cNvSpPr>
          <p:nvPr>
            <p:ph type="title"/>
          </p:nvPr>
        </p:nvSpPr>
        <p:spPr/>
        <p:txBody>
          <a:bodyPr/>
          <a:lstStyle/>
          <a:p>
            <a:r>
              <a:rPr lang="es-ES" smtClean="0"/>
              <a:t>Haga clic para modificar el estilo de título del patrón</a:t>
            </a:r>
            <a:endParaRPr lang="es-AR"/>
          </a:p>
        </p:txBody>
      </p:sp>
      <p:sp>
        <p:nvSpPr>
          <p:cNvPr id="5"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Título"/>
          <p:cNvSpPr>
            <a:spLocks noGrp="1"/>
          </p:cNvSpPr>
          <p:nvPr>
            <p:ph type="title"/>
          </p:nvPr>
        </p:nvSpPr>
        <p:spPr/>
        <p:txBody>
          <a:bodyPr/>
          <a:lstStyle/>
          <a:p>
            <a:r>
              <a:rPr lang="es-ES" smtClean="0"/>
              <a:t>Haga clic para modificar el estilo de título del patrón</a:t>
            </a:r>
            <a:endParaRPr lang="es-AR"/>
          </a:p>
        </p:txBody>
      </p:sp>
      <p:sp>
        <p:nvSpPr>
          <p:cNvPr id="5"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4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Título"/>
          <p:cNvSpPr>
            <a:spLocks noGrp="1"/>
          </p:cNvSpPr>
          <p:nvPr>
            <p:ph type="title"/>
          </p:nvPr>
        </p:nvSpPr>
        <p:spPr/>
        <p:txBody>
          <a:bodyPr/>
          <a:lstStyle/>
          <a:p>
            <a:r>
              <a:rPr lang="es-ES" smtClean="0"/>
              <a:t>Haga clic para modificar el estilo de título del patrón</a:t>
            </a:r>
            <a:endParaRPr lang="es-AR"/>
          </a:p>
        </p:txBody>
      </p:sp>
      <p:sp>
        <p:nvSpPr>
          <p:cNvPr id="5"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Título"/>
          <p:cNvSpPr>
            <a:spLocks noGrp="1"/>
          </p:cNvSpPr>
          <p:nvPr>
            <p:ph type="title"/>
          </p:nvPr>
        </p:nvSpPr>
        <p:spPr/>
        <p:txBody>
          <a:bodyPr/>
          <a:lstStyle/>
          <a:p>
            <a:r>
              <a:rPr lang="es-ES" smtClean="0"/>
              <a:t>Haga clic para modificar el estilo de título del patrón</a:t>
            </a:r>
            <a:endParaRPr lang="es-AR"/>
          </a:p>
        </p:txBody>
      </p:sp>
      <p:sp>
        <p:nvSpPr>
          <p:cNvPr id="5"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smtClean="0"/>
              <a:t>Haga clic para modificar el estilo de texto del patrón</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8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Título"/>
          <p:cNvSpPr>
            <a:spLocks noGrp="1"/>
          </p:cNvSpPr>
          <p:nvPr>
            <p:ph type="title"/>
          </p:nvPr>
        </p:nvSpPr>
        <p:spPr/>
        <p:txBody>
          <a:bodyPr/>
          <a:lstStyle/>
          <a:p>
            <a:r>
              <a:rPr lang="es-ES" smtClean="0"/>
              <a:t>Haga clic para modificar el estilo de título del patrón</a:t>
            </a:r>
            <a:endParaRPr lang="es-AR"/>
          </a:p>
        </p:txBody>
      </p:sp>
      <p:sp>
        <p:nvSpPr>
          <p:cNvPr id="5"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Título"/>
          <p:cNvSpPr>
            <a:spLocks noGrp="1"/>
          </p:cNvSpPr>
          <p:nvPr>
            <p:ph type="title"/>
          </p:nvPr>
        </p:nvSpPr>
        <p:spPr/>
        <p:txBody>
          <a:bodyPr/>
          <a:lstStyle/>
          <a:p>
            <a:r>
              <a:rPr lang="es-ES" smtClean="0"/>
              <a:t>Haga clic para modificar el estilo de título del patrón</a:t>
            </a:r>
            <a:endParaRPr lang="es-AR"/>
          </a:p>
        </p:txBody>
      </p:sp>
      <p:sp>
        <p:nvSpPr>
          <p:cNvPr id="5" name="3 Marcador de texto"/>
          <p:cNvSpPr>
            <a:spLocks noGrp="1"/>
          </p:cNvSpPr>
          <p:nvPr>
            <p:ph type="body" sz="quarter" idx="10"/>
          </p:nvPr>
        </p:nvSpPr>
        <p:spPr>
          <a:xfrm>
            <a:off x="4572000" y="6429396"/>
            <a:ext cx="428628" cy="428604"/>
          </a:xfrm>
          <a:prstGeom prst="rect">
            <a:avLst/>
          </a:prstGeom>
          <a:ln>
            <a:noFill/>
          </a:ln>
        </p:spPr>
        <p:txBody>
          <a:bodyPr/>
          <a:lstStyle>
            <a:lvl1pPr>
              <a:buNone/>
              <a:defRPr sz="1050"/>
            </a:lvl1pPr>
            <a:lvl2pPr>
              <a:buNone/>
              <a:defRPr sz="1000"/>
            </a:lvl2pPr>
            <a:lvl3pPr>
              <a:buNone/>
              <a:defRPr sz="900"/>
            </a:lvl3pPr>
            <a:lvl4pPr>
              <a:buNone/>
              <a:defRPr sz="900"/>
            </a:lvl4pPr>
            <a:lvl5pPr>
              <a:buNone/>
              <a:defRPr sz="900"/>
            </a:lvl5pPr>
          </a:lstStyle>
          <a:p>
            <a:pPr lvl="0"/>
            <a:r>
              <a:rPr lang="es-ES" smtClean="0"/>
              <a:t>Haga clic para modificar el estilo de texto del patrón</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quarter" idx="2"/>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Content Placeholder 4"/>
          <p:cNvSpPr>
            <a:spLocks noGrp="1"/>
          </p:cNvSpPr>
          <p:nvPr>
            <p:ph sz="half" idx="3"/>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F6AE8C9C-A4EE-4C3B-9767-8B6E0E05734F}" type="slidenum">
              <a:rPr lang="es-MX"/>
              <a:pPr/>
              <a:t>‹Nº›</a:t>
            </a:fld>
            <a:endParaRPr lang="es-MX"/>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AR"/>
          </a:p>
        </p:txBody>
      </p:sp>
      <p:sp>
        <p:nvSpPr>
          <p:cNvPr id="3" name="SmartArt Placeholder 2"/>
          <p:cNvSpPr>
            <a:spLocks noGrp="1"/>
          </p:cNvSpPr>
          <p:nvPr>
            <p:ph type="dgm" idx="1"/>
          </p:nvPr>
        </p:nvSpPr>
        <p:spPr>
          <a:xfrm>
            <a:off x="457200" y="1600200"/>
            <a:ext cx="8229600" cy="4525963"/>
          </a:xfrm>
          <a:prstGeom prst="rect">
            <a:avLst/>
          </a:prstGeom>
        </p:spPr>
        <p:txBody>
          <a:bodyPr/>
          <a:lstStyle/>
          <a:p>
            <a:endParaRPr lang="es-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s-MX"/>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s-MX"/>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4EFD9D6-8673-4FE3-B202-7F62D4491FB9}" type="slidenum">
              <a:rPr lang="es-MX"/>
              <a:pPr/>
              <a:t>‹Nº›</a:t>
            </a:fld>
            <a:endParaRPr lang="es-MX"/>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AED85EF3-D08F-497F-9C89-3F094B3AC07C}" type="slidenum">
              <a:rPr lang="es-MX"/>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2"/>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Marcador de contenido"/>
          <p:cNvSpPr>
            <a:spLocks noGrp="1"/>
          </p:cNvSpPr>
          <p:nvPr>
            <p:ph sz="half" idx="2"/>
          </p:nvPr>
        </p:nvSpPr>
        <p:spPr>
          <a:xfrm>
            <a:off x="4648200" y="1600202"/>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número de diapositiva"/>
          <p:cNvSpPr>
            <a:spLocks noGrp="1"/>
          </p:cNvSpPr>
          <p:nvPr userDrawn="1">
            <p:ph type="sldNum" sz="quarter" idx="10"/>
          </p:nvPr>
        </p:nvSpPr>
        <p:spPr>
          <a:xfrm>
            <a:off x="5151438" y="6330950"/>
            <a:ext cx="2133600" cy="365125"/>
          </a:xfrm>
          <a:prstGeom prst="rect">
            <a:avLst/>
          </a:prstGeom>
        </p:spPr>
        <p:txBody>
          <a:bodyPr/>
          <a:lstStyle>
            <a:lvl1pPr>
              <a:defRPr/>
            </a:lvl1pPr>
          </a:lstStyle>
          <a:p>
            <a:pPr fontAlgn="base">
              <a:spcBef>
                <a:spcPct val="0"/>
              </a:spcBef>
              <a:spcAft>
                <a:spcPct val="0"/>
              </a:spcAft>
              <a:defRPr/>
            </a:pPr>
            <a:fld id="{8A0C8CBC-A74D-468E-A156-42FE7A4C87E0}"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4 Marcador de número de diapositiva"/>
          <p:cNvSpPr>
            <a:spLocks noGrp="1"/>
          </p:cNvSpPr>
          <p:nvPr userDrawn="1">
            <p:ph type="sldNum" sz="quarter" idx="10"/>
          </p:nvPr>
        </p:nvSpPr>
        <p:spPr>
          <a:xfrm>
            <a:off x="5151438" y="6330950"/>
            <a:ext cx="2133600" cy="365125"/>
          </a:xfrm>
          <a:prstGeom prst="rect">
            <a:avLst/>
          </a:prstGeom>
        </p:spPr>
        <p:txBody>
          <a:bodyPr/>
          <a:lstStyle>
            <a:lvl1pPr>
              <a:defRPr/>
            </a:lvl1pPr>
          </a:lstStyle>
          <a:p>
            <a:pPr fontAlgn="base">
              <a:spcBef>
                <a:spcPct val="0"/>
              </a:spcBef>
              <a:spcAft>
                <a:spcPct val="0"/>
              </a:spcAft>
              <a:defRPr/>
            </a:pPr>
            <a:fld id="{DFC17777-D65B-416A-834A-4DA978060FBB}"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smtClean="0"/>
              <a:t>Haga clic para modificar el estilo de título del patrón</a:t>
            </a:r>
            <a:endParaRPr lang="es-AR"/>
          </a:p>
        </p:txBody>
      </p:sp>
      <p:sp>
        <p:nvSpPr>
          <p:cNvPr id="4" name="4 Marcador de número de diapositiva"/>
          <p:cNvSpPr>
            <a:spLocks noGrp="1"/>
          </p:cNvSpPr>
          <p:nvPr userDrawn="1">
            <p:ph type="sldNum" sz="quarter" idx="10"/>
          </p:nvPr>
        </p:nvSpPr>
        <p:spPr>
          <a:xfrm>
            <a:off x="5151438" y="6330950"/>
            <a:ext cx="2133600" cy="365125"/>
          </a:xfrm>
          <a:prstGeom prst="rect">
            <a:avLst/>
          </a:prstGeom>
        </p:spPr>
        <p:txBody>
          <a:bodyPr/>
          <a:lstStyle>
            <a:lvl1pPr>
              <a:defRPr/>
            </a:lvl1pPr>
          </a:lstStyle>
          <a:p>
            <a:pPr fontAlgn="base">
              <a:spcBef>
                <a:spcPct val="0"/>
              </a:spcBef>
              <a:spcAft>
                <a:spcPct val="0"/>
              </a:spcAft>
              <a:defRPr/>
            </a:pPr>
            <a:fld id="{0C015060-D643-4857-AE88-701E15E885B9}"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4 Marcador de número de diapositiva"/>
          <p:cNvSpPr>
            <a:spLocks noGrp="1"/>
          </p:cNvSpPr>
          <p:nvPr userDrawn="1">
            <p:ph type="sldNum" sz="quarter" idx="10"/>
          </p:nvPr>
        </p:nvSpPr>
        <p:spPr>
          <a:xfrm>
            <a:off x="5151438" y="6330950"/>
            <a:ext cx="2133600" cy="365125"/>
          </a:xfrm>
          <a:prstGeom prst="rect">
            <a:avLst/>
          </a:prstGeom>
        </p:spPr>
        <p:txBody>
          <a:bodyPr/>
          <a:lstStyle>
            <a:lvl1pPr>
              <a:defRPr/>
            </a:lvl1pPr>
          </a:lstStyle>
          <a:p>
            <a:pPr fontAlgn="base">
              <a:spcBef>
                <a:spcPct val="0"/>
              </a:spcBef>
              <a:spcAft>
                <a:spcPct val="0"/>
              </a:spcAft>
              <a:defRPr/>
            </a:pPr>
            <a:fld id="{00BA2AFC-BD9C-4E97-869B-310D7D262343}"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1" y="273052"/>
            <a:ext cx="5111750" cy="5853113"/>
          </a:xfrm>
          <a:prstGeom prst="rect">
            <a:avLst/>
          </a:prstGeom>
        </p:spPr>
        <p:txBody>
          <a:bodyPr/>
          <a:lstStyle>
            <a:lvl1pPr>
              <a:defRPr sz="1800"/>
            </a:lvl1pPr>
            <a:lvl2pPr>
              <a:defRPr sz="1400"/>
            </a:lvl2pPr>
            <a:lvl3pPr>
              <a:defRPr sz="1400"/>
            </a:lvl3pPr>
            <a:lvl4pPr>
              <a:defRPr sz="1200"/>
            </a:lvl4pPr>
            <a:lvl5pPr>
              <a:defRPr sz="12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Marcador de texto"/>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número de diapositiva"/>
          <p:cNvSpPr>
            <a:spLocks noGrp="1"/>
          </p:cNvSpPr>
          <p:nvPr userDrawn="1">
            <p:ph type="sldNum" sz="quarter" idx="10"/>
          </p:nvPr>
        </p:nvSpPr>
        <p:spPr>
          <a:xfrm>
            <a:off x="5151438" y="6330950"/>
            <a:ext cx="2133600" cy="365125"/>
          </a:xfrm>
          <a:prstGeom prst="rect">
            <a:avLst/>
          </a:prstGeom>
        </p:spPr>
        <p:txBody>
          <a:bodyPr/>
          <a:lstStyle>
            <a:lvl1pPr>
              <a:defRPr/>
            </a:lvl1pPr>
          </a:lstStyle>
          <a:p>
            <a:pPr fontAlgn="base">
              <a:spcBef>
                <a:spcPct val="0"/>
              </a:spcBef>
              <a:spcAft>
                <a:spcPct val="0"/>
              </a:spcAft>
              <a:defRPr/>
            </a:pPr>
            <a:fld id="{55D3A932-2ACE-4D89-AB81-1F13C3F8E0B2}"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userDrawn="1">
            <p:ph type="sldNum" sz="quarter" idx="10"/>
          </p:nvPr>
        </p:nvSpPr>
        <p:spPr>
          <a:xfrm>
            <a:off x="5151438" y="6330950"/>
            <a:ext cx="2133600" cy="365125"/>
          </a:xfrm>
          <a:prstGeom prst="rect">
            <a:avLst/>
          </a:prstGeom>
        </p:spPr>
        <p:txBody>
          <a:bodyPr/>
          <a:lstStyle>
            <a:lvl1pPr>
              <a:defRPr/>
            </a:lvl1pPr>
          </a:lstStyle>
          <a:p>
            <a:pPr fontAlgn="base">
              <a:spcBef>
                <a:spcPct val="0"/>
              </a:spcBef>
              <a:spcAft>
                <a:spcPct val="0"/>
              </a:spcAft>
              <a:defRPr/>
            </a:pPr>
            <a:fld id="{FD216616-C0F7-432F-9A4D-D5C21D796969}"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4615" name="Rectangle 7"/>
          <p:cNvSpPr>
            <a:spLocks noChangeArrowheads="1"/>
          </p:cNvSpPr>
          <p:nvPr userDrawn="1"/>
        </p:nvSpPr>
        <p:spPr bwMode="auto">
          <a:xfrm>
            <a:off x="2317750" y="6384925"/>
            <a:ext cx="4346575" cy="474663"/>
          </a:xfrm>
          <a:prstGeom prst="rect">
            <a:avLst/>
          </a:prstGeom>
          <a:noFill/>
          <a:ln w="9525">
            <a:noFill/>
            <a:miter lim="800000"/>
            <a:headEnd/>
            <a:tailEnd/>
          </a:ln>
          <a:effectLst/>
        </p:spPr>
        <p:txBody>
          <a:bodyPr/>
          <a:lstStyle/>
          <a:p>
            <a:pPr algn="ctr">
              <a:defRPr/>
            </a:pPr>
            <a:endParaRPr lang="es-ES" sz="1000">
              <a:solidFill>
                <a:srgbClr val="425B86"/>
              </a:solidFill>
            </a:endParaRPr>
          </a:p>
        </p:txBody>
      </p:sp>
      <p:sp>
        <p:nvSpPr>
          <p:cNvPr id="324632" name="Rectangle 24"/>
          <p:cNvSpPr>
            <a:spLocks noChangeArrowheads="1"/>
          </p:cNvSpPr>
          <p:nvPr userDrawn="1"/>
        </p:nvSpPr>
        <p:spPr bwMode="auto">
          <a:xfrm>
            <a:off x="419100" y="165100"/>
            <a:ext cx="8293100" cy="754063"/>
          </a:xfrm>
          <a:prstGeom prst="rect">
            <a:avLst/>
          </a:prstGeom>
          <a:solidFill>
            <a:schemeClr val="bg2"/>
          </a:solidFill>
          <a:ln w="9525" algn="ctr">
            <a:noFill/>
            <a:miter lim="800000"/>
            <a:headEnd/>
            <a:tailEnd/>
          </a:ln>
          <a:effectLst/>
        </p:spPr>
        <p:txBody>
          <a:bodyPr anchor="ctr"/>
          <a:lstStyle/>
          <a:p>
            <a:pPr>
              <a:defRPr/>
            </a:pPr>
            <a:endParaRPr lang="es-AR">
              <a:solidFill>
                <a:srgbClr val="000000"/>
              </a:solidFill>
            </a:endParaRPr>
          </a:p>
        </p:txBody>
      </p:sp>
      <p:sp>
        <p:nvSpPr>
          <p:cNvPr id="3076" name="Rectangle 26"/>
          <p:cNvSpPr>
            <a:spLocks noGrp="1" noChangeArrowheads="1"/>
          </p:cNvSpPr>
          <p:nvPr>
            <p:ph type="title"/>
          </p:nvPr>
        </p:nvSpPr>
        <p:spPr bwMode="auto">
          <a:xfrm>
            <a:off x="468313" y="430213"/>
            <a:ext cx="8251825" cy="512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AR" smtClean="0"/>
              <a:t>Click to edit Master title style</a:t>
            </a:r>
          </a:p>
        </p:txBody>
      </p:sp>
      <p:sp>
        <p:nvSpPr>
          <p:cNvPr id="324636" name="Rectangle 28"/>
          <p:cNvSpPr>
            <a:spLocks noChangeArrowheads="1"/>
          </p:cNvSpPr>
          <p:nvPr userDrawn="1"/>
        </p:nvSpPr>
        <p:spPr bwMode="auto">
          <a:xfrm>
            <a:off x="414338" y="6223000"/>
            <a:ext cx="6800850" cy="36513"/>
          </a:xfrm>
          <a:prstGeom prst="rect">
            <a:avLst/>
          </a:prstGeom>
          <a:solidFill>
            <a:schemeClr val="bg2"/>
          </a:solidFill>
          <a:ln w="9525" algn="ctr">
            <a:solidFill>
              <a:schemeClr val="bg2"/>
            </a:solidFill>
            <a:miter lim="800000"/>
            <a:headEnd/>
            <a:tailEnd/>
          </a:ln>
          <a:effectLst/>
        </p:spPr>
        <p:txBody>
          <a:bodyPr anchor="ctr"/>
          <a:lstStyle/>
          <a:p>
            <a:pPr>
              <a:defRPr/>
            </a:pPr>
            <a:endParaRPr lang="es-AR">
              <a:solidFill>
                <a:srgbClr val="000000"/>
              </a:solidFill>
            </a:endParaRPr>
          </a:p>
        </p:txBody>
      </p:sp>
      <p:sp>
        <p:nvSpPr>
          <p:cNvPr id="9" name="Rectangle 14"/>
          <p:cNvSpPr>
            <a:spLocks noChangeArrowheads="1"/>
          </p:cNvSpPr>
          <p:nvPr userDrawn="1"/>
        </p:nvSpPr>
        <p:spPr bwMode="auto">
          <a:xfrm>
            <a:off x="357188" y="6286500"/>
            <a:ext cx="2786062" cy="506413"/>
          </a:xfrm>
          <a:prstGeom prst="rect">
            <a:avLst/>
          </a:prstGeom>
          <a:noFill/>
          <a:ln w="12700">
            <a:noFill/>
            <a:miter lim="800000"/>
            <a:headEnd/>
            <a:tailEnd/>
          </a:ln>
          <a:effectLst/>
        </p:spPr>
        <p:txBody>
          <a:bodyPr lIns="90487" tIns="44450" rIns="90487">
            <a:spAutoFit/>
          </a:bodyPr>
          <a:lstStyle/>
          <a:p>
            <a:pPr>
              <a:lnSpc>
                <a:spcPct val="150000"/>
              </a:lnSpc>
              <a:defRPr/>
            </a:pPr>
            <a:r>
              <a:rPr lang="es-MX" sz="900" dirty="0">
                <a:solidFill>
                  <a:srgbClr val="808080"/>
                </a:solidFill>
              </a:rPr>
              <a:t>Decisiones de Negocios </a:t>
            </a:r>
          </a:p>
          <a:p>
            <a:pPr>
              <a:lnSpc>
                <a:spcPct val="150000"/>
              </a:lnSpc>
              <a:defRPr/>
            </a:pPr>
            <a:r>
              <a:rPr lang="es-MX" sz="900" dirty="0">
                <a:solidFill>
                  <a:srgbClr val="808080"/>
                </a:solidFill>
              </a:rPr>
              <a:t>Lic. Sofía Serrano</a:t>
            </a:r>
            <a:endParaRPr lang="en-US" sz="900" dirty="0">
              <a:solidFill>
                <a:srgbClr val="80808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ransition/>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cs typeface="Arial" pitchFamily="34" charset="0"/>
        </a:defRPr>
      </a:lvl2pPr>
      <a:lvl3pPr algn="l" rtl="0" eaLnBrk="0" fontAlgn="base" hangingPunct="0">
        <a:spcBef>
          <a:spcPct val="0"/>
        </a:spcBef>
        <a:spcAft>
          <a:spcPct val="0"/>
        </a:spcAft>
        <a:defRPr sz="2400">
          <a:solidFill>
            <a:schemeClr val="bg1"/>
          </a:solidFill>
          <a:latin typeface="Arial" pitchFamily="34" charset="0"/>
          <a:cs typeface="Arial" pitchFamily="34" charset="0"/>
        </a:defRPr>
      </a:lvl3pPr>
      <a:lvl4pPr algn="l" rtl="0" eaLnBrk="0" fontAlgn="base" hangingPunct="0">
        <a:spcBef>
          <a:spcPct val="0"/>
        </a:spcBef>
        <a:spcAft>
          <a:spcPct val="0"/>
        </a:spcAft>
        <a:defRPr sz="2400">
          <a:solidFill>
            <a:schemeClr val="bg1"/>
          </a:solidFill>
          <a:latin typeface="Arial" pitchFamily="34" charset="0"/>
          <a:cs typeface="Arial" pitchFamily="34" charset="0"/>
        </a:defRPr>
      </a:lvl4pPr>
      <a:lvl5pPr algn="l" rtl="0" eaLnBrk="0" fontAlgn="base" hangingPunct="0">
        <a:spcBef>
          <a:spcPct val="0"/>
        </a:spcBef>
        <a:spcAft>
          <a:spcPct val="0"/>
        </a:spcAft>
        <a:defRPr sz="2400">
          <a:solidFill>
            <a:schemeClr val="bg1"/>
          </a:solidFill>
          <a:latin typeface="Arial" pitchFamily="34" charset="0"/>
          <a:cs typeface="Arial" pitchFamily="34" charset="0"/>
        </a:defRPr>
      </a:lvl5pPr>
      <a:lvl6pPr marL="457200" algn="l" rtl="0" fontAlgn="base">
        <a:spcBef>
          <a:spcPct val="0"/>
        </a:spcBef>
        <a:spcAft>
          <a:spcPct val="0"/>
        </a:spcAft>
        <a:defRPr sz="2400">
          <a:solidFill>
            <a:schemeClr val="bg1"/>
          </a:solidFill>
          <a:latin typeface="Arial" pitchFamily="34" charset="0"/>
          <a:cs typeface="Arial" pitchFamily="34" charset="0"/>
        </a:defRPr>
      </a:lvl6pPr>
      <a:lvl7pPr marL="914400" algn="l" rtl="0" fontAlgn="base">
        <a:spcBef>
          <a:spcPct val="0"/>
        </a:spcBef>
        <a:spcAft>
          <a:spcPct val="0"/>
        </a:spcAft>
        <a:defRPr sz="2400">
          <a:solidFill>
            <a:schemeClr val="bg1"/>
          </a:solidFill>
          <a:latin typeface="Arial" pitchFamily="34" charset="0"/>
          <a:cs typeface="Arial" pitchFamily="34" charset="0"/>
        </a:defRPr>
      </a:lvl7pPr>
      <a:lvl8pPr marL="1371600" algn="l" rtl="0" fontAlgn="base">
        <a:spcBef>
          <a:spcPct val="0"/>
        </a:spcBef>
        <a:spcAft>
          <a:spcPct val="0"/>
        </a:spcAft>
        <a:defRPr sz="2400">
          <a:solidFill>
            <a:schemeClr val="bg1"/>
          </a:solidFill>
          <a:latin typeface="Arial" pitchFamily="34" charset="0"/>
          <a:cs typeface="Arial" pitchFamily="34" charset="0"/>
        </a:defRPr>
      </a:lvl8pPr>
      <a:lvl9pPr marL="1828800" algn="l" rtl="0" fontAlgn="base">
        <a:spcBef>
          <a:spcPct val="0"/>
        </a:spcBef>
        <a:spcAft>
          <a:spcPct val="0"/>
        </a:spcAft>
        <a:defRPr sz="2400">
          <a:solidFill>
            <a:schemeClr val="bg1"/>
          </a:solidFill>
          <a:latin typeface="Arial" pitchFamily="34" charset="0"/>
          <a:cs typeface="Arial" pitchFamily="34" charset="0"/>
        </a:defRPr>
      </a:lvl9pPr>
    </p:titleStyle>
    <p:bodyStyle>
      <a:lvl1pPr marL="342900" indent="-342900" algn="l" rtl="0" eaLnBrk="0" fontAlgn="base" hangingPunct="0">
        <a:spcBef>
          <a:spcPct val="0"/>
        </a:spcBef>
        <a:spcAft>
          <a:spcPct val="0"/>
        </a:spcAft>
        <a:buChar char="•"/>
        <a:defRPr sz="2400">
          <a:solidFill>
            <a:srgbClr val="425B86"/>
          </a:solidFill>
          <a:latin typeface="+mn-lt"/>
          <a:ea typeface="+mn-ea"/>
          <a:cs typeface="+mn-cs"/>
        </a:defRPr>
      </a:lvl1pPr>
      <a:lvl2pPr marL="742950" indent="-285750" algn="l" rtl="0" eaLnBrk="0" fontAlgn="base" hangingPunct="0">
        <a:spcBef>
          <a:spcPct val="60000"/>
        </a:spcBef>
        <a:spcAft>
          <a:spcPct val="0"/>
        </a:spcAft>
        <a:buChar char="–"/>
        <a:defRPr sz="2000">
          <a:solidFill>
            <a:srgbClr val="425B86"/>
          </a:solidFill>
          <a:latin typeface="+mn-lt"/>
          <a:cs typeface="+mn-cs"/>
        </a:defRPr>
      </a:lvl2pPr>
      <a:lvl3pPr marL="1143000" indent="-228600" algn="l" rtl="0" eaLnBrk="0" fontAlgn="base" hangingPunct="0">
        <a:spcBef>
          <a:spcPct val="20000"/>
        </a:spcBef>
        <a:spcAft>
          <a:spcPct val="0"/>
        </a:spcAft>
        <a:buChar char="•"/>
        <a:defRPr sz="2400">
          <a:solidFill>
            <a:srgbClr val="425B86"/>
          </a:solidFill>
          <a:latin typeface="+mn-lt"/>
          <a:cs typeface="+mn-cs"/>
        </a:defRPr>
      </a:lvl3pPr>
      <a:lvl4pPr marL="1600200" indent="-228600" algn="l" rtl="0" eaLnBrk="0" fontAlgn="base" hangingPunct="0">
        <a:spcBef>
          <a:spcPct val="20000"/>
        </a:spcBef>
        <a:spcAft>
          <a:spcPct val="0"/>
        </a:spcAft>
        <a:buChar char="–"/>
        <a:defRPr sz="1600">
          <a:solidFill>
            <a:srgbClr val="425B86"/>
          </a:solidFill>
          <a:latin typeface="+mn-lt"/>
          <a:cs typeface="+mn-cs"/>
        </a:defRPr>
      </a:lvl4pPr>
      <a:lvl5pPr marL="2057400" indent="-228600" algn="l" rtl="0" eaLnBrk="0" fontAlgn="base" hangingPunct="0">
        <a:spcBef>
          <a:spcPct val="20000"/>
        </a:spcBef>
        <a:spcAft>
          <a:spcPct val="0"/>
        </a:spcAft>
        <a:buChar char="»"/>
        <a:defRPr sz="1600">
          <a:solidFill>
            <a:srgbClr val="425B86"/>
          </a:solidFill>
          <a:latin typeface="+mn-lt"/>
          <a:cs typeface="+mn-cs"/>
        </a:defRPr>
      </a:lvl5pPr>
      <a:lvl6pPr marL="2514600" indent="-228600" algn="l" rtl="0" fontAlgn="base">
        <a:spcBef>
          <a:spcPct val="20000"/>
        </a:spcBef>
        <a:spcAft>
          <a:spcPct val="0"/>
        </a:spcAft>
        <a:buChar char="»"/>
        <a:defRPr sz="1600">
          <a:solidFill>
            <a:srgbClr val="425B86"/>
          </a:solidFill>
          <a:latin typeface="+mn-lt"/>
          <a:cs typeface="+mn-cs"/>
        </a:defRPr>
      </a:lvl6pPr>
      <a:lvl7pPr marL="2971800" indent="-228600" algn="l" rtl="0" fontAlgn="base">
        <a:spcBef>
          <a:spcPct val="20000"/>
        </a:spcBef>
        <a:spcAft>
          <a:spcPct val="0"/>
        </a:spcAft>
        <a:buChar char="»"/>
        <a:defRPr sz="1600">
          <a:solidFill>
            <a:srgbClr val="425B86"/>
          </a:solidFill>
          <a:latin typeface="+mn-lt"/>
          <a:cs typeface="+mn-cs"/>
        </a:defRPr>
      </a:lvl7pPr>
      <a:lvl8pPr marL="3429000" indent="-228600" algn="l" rtl="0" fontAlgn="base">
        <a:spcBef>
          <a:spcPct val="20000"/>
        </a:spcBef>
        <a:spcAft>
          <a:spcPct val="0"/>
        </a:spcAft>
        <a:buChar char="»"/>
        <a:defRPr sz="1600">
          <a:solidFill>
            <a:srgbClr val="425B86"/>
          </a:solidFill>
          <a:latin typeface="+mn-lt"/>
          <a:cs typeface="+mn-cs"/>
        </a:defRPr>
      </a:lvl8pPr>
      <a:lvl9pPr marL="3886200" indent="-228600" algn="l" rtl="0" fontAlgn="base">
        <a:spcBef>
          <a:spcPct val="20000"/>
        </a:spcBef>
        <a:spcAft>
          <a:spcPct val="0"/>
        </a:spcAft>
        <a:buChar char="»"/>
        <a:defRPr sz="1600">
          <a:solidFill>
            <a:srgbClr val="425B86"/>
          </a:solidFill>
          <a:latin typeface="+mn-lt"/>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ar.wrs.yahoo.com/_ylt=A0WTf2nhnvRKdIYAsOG29Qt./SIG=120se5fto/EXP=1257631841/**http:/fosca.fapatur.com/imagenes/hornol.jpg"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ar.wrs.yahoo.com/_ylt=A0WTf2o1n_RK6RcBOw.29Qt./SIG=126mjpv3s/EXP=1257631925/**http:/www.flickr.com/photos/brunodiaz/24578652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8690" y="1928802"/>
            <a:ext cx="7772400" cy="1500187"/>
          </a:xfrm>
        </p:spPr>
        <p:txBody>
          <a:bodyPr/>
          <a:lstStyle/>
          <a:p>
            <a:pPr algn="ctr"/>
            <a:r>
              <a:rPr lang="en-US" sz="3600" dirty="0" err="1" smtClean="0"/>
              <a:t>Sensitividad</a:t>
            </a:r>
            <a:endParaRPr lang="es-AR" sz="36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85720" y="3429000"/>
            <a:ext cx="8429684" cy="2286016"/>
          </a:xfrm>
          <a:prstGeom prst="roundRect">
            <a:avLst/>
          </a:prstGeom>
          <a:solidFill>
            <a:schemeClr val="bg1">
              <a:lumMod val="8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s-AR" sz="2400">
              <a:latin typeface="Trebuchet MS" pitchFamily="34" charset="0"/>
            </a:endParaRPr>
          </a:p>
        </p:txBody>
      </p:sp>
      <p:sp>
        <p:nvSpPr>
          <p:cNvPr id="4" name="Rectangle 3"/>
          <p:cNvSpPr txBox="1">
            <a:spLocks noChangeArrowheads="1"/>
          </p:cNvSpPr>
          <p:nvPr/>
        </p:nvSpPr>
        <p:spPr>
          <a:xfrm>
            <a:off x="500063" y="1357313"/>
            <a:ext cx="8215312" cy="1108075"/>
          </a:xfrm>
          <a:prstGeom prst="rect">
            <a:avLst/>
          </a:prstGeom>
        </p:spPr>
        <p:txBody>
          <a:bodyPr/>
          <a:lstStyle/>
          <a:p>
            <a:pPr algn="ctr" eaLnBrk="0" hangingPunct="0">
              <a:lnSpc>
                <a:spcPct val="80000"/>
              </a:lnSpc>
              <a:defRPr/>
            </a:pPr>
            <a:r>
              <a:rPr lang="es-ES" sz="1600" kern="0" dirty="0">
                <a:solidFill>
                  <a:schemeClr val="accent2">
                    <a:lumMod val="75000"/>
                  </a:schemeClr>
                </a:solidFill>
                <a:latin typeface="+mn-lt"/>
              </a:rPr>
              <a:t>Los </a:t>
            </a:r>
            <a:r>
              <a:rPr lang="es-ES" sz="1600" b="1" kern="0" dirty="0">
                <a:solidFill>
                  <a:schemeClr val="accent2">
                    <a:lumMod val="75000"/>
                  </a:schemeClr>
                </a:solidFill>
                <a:latin typeface="+mn-lt"/>
              </a:rPr>
              <a:t>sistemas muy sensitivos</a:t>
            </a:r>
            <a:r>
              <a:rPr lang="es-ES" sz="1600" kern="0" dirty="0">
                <a:solidFill>
                  <a:schemeClr val="accent2">
                    <a:lumMod val="75000"/>
                  </a:schemeClr>
                </a:solidFill>
                <a:latin typeface="+mn-lt"/>
              </a:rPr>
              <a:t> son sistemas intolerantes </a:t>
            </a:r>
          </a:p>
          <a:p>
            <a:pPr algn="ctr" eaLnBrk="0" hangingPunct="0">
              <a:lnSpc>
                <a:spcPct val="80000"/>
              </a:lnSpc>
              <a:defRPr/>
            </a:pPr>
            <a:endParaRPr lang="es-ES" sz="1600" kern="0" dirty="0">
              <a:solidFill>
                <a:schemeClr val="accent2">
                  <a:lumMod val="75000"/>
                </a:schemeClr>
              </a:solidFill>
              <a:latin typeface="+mn-lt"/>
            </a:endParaRPr>
          </a:p>
          <a:p>
            <a:pPr algn="ctr" eaLnBrk="0" hangingPunct="0">
              <a:lnSpc>
                <a:spcPct val="80000"/>
              </a:lnSpc>
              <a:defRPr/>
            </a:pPr>
            <a:r>
              <a:rPr lang="es-ES" sz="1600" kern="0" dirty="0">
                <a:solidFill>
                  <a:schemeClr val="accent2">
                    <a:lumMod val="75000"/>
                  </a:schemeClr>
                </a:solidFill>
                <a:latin typeface="+mn-lt"/>
              </a:rPr>
              <a:t>con tendencia a la inestabilidad. </a:t>
            </a:r>
          </a:p>
          <a:p>
            <a:pPr algn="just" eaLnBrk="0" hangingPunct="0">
              <a:lnSpc>
                <a:spcPct val="80000"/>
              </a:lnSpc>
              <a:defRPr/>
            </a:pPr>
            <a:endParaRPr lang="es-ES" sz="1600" kern="0" dirty="0">
              <a:solidFill>
                <a:schemeClr val="accent2">
                  <a:lumMod val="75000"/>
                </a:schemeClr>
              </a:solidFill>
              <a:latin typeface="+mn-lt"/>
            </a:endParaRPr>
          </a:p>
          <a:p>
            <a:pPr algn="just" eaLnBrk="0" hangingPunct="0">
              <a:lnSpc>
                <a:spcPct val="80000"/>
              </a:lnSpc>
              <a:defRPr/>
            </a:pPr>
            <a:endParaRPr lang="es-ES" sz="1600" kern="0" dirty="0">
              <a:solidFill>
                <a:schemeClr val="accent2">
                  <a:lumMod val="75000"/>
                </a:schemeClr>
              </a:solidFill>
              <a:latin typeface="+mn-lt"/>
            </a:endParaRPr>
          </a:p>
          <a:p>
            <a:pPr algn="just" eaLnBrk="0" hangingPunct="0">
              <a:lnSpc>
                <a:spcPct val="80000"/>
              </a:lnSpc>
              <a:defRPr/>
            </a:pPr>
            <a:endParaRPr lang="es-ES" sz="1600" kern="0" dirty="0">
              <a:solidFill>
                <a:schemeClr val="accent2">
                  <a:lumMod val="75000"/>
                </a:schemeClr>
              </a:solidFill>
              <a:latin typeface="+mn-lt"/>
            </a:endParaRPr>
          </a:p>
          <a:p>
            <a:pPr algn="ctr" eaLnBrk="0" hangingPunct="0">
              <a:lnSpc>
                <a:spcPct val="80000"/>
              </a:lnSpc>
              <a:defRPr/>
            </a:pPr>
            <a:r>
              <a:rPr lang="es-ES" sz="1600" b="1" kern="0" dirty="0">
                <a:solidFill>
                  <a:schemeClr val="accent2">
                    <a:lumMod val="75000"/>
                  </a:schemeClr>
                </a:solidFill>
                <a:latin typeface="+mn-lt"/>
              </a:rPr>
              <a:t>Respuesta inmediata</a:t>
            </a:r>
          </a:p>
          <a:p>
            <a:pPr algn="just" eaLnBrk="0" hangingPunct="0">
              <a:lnSpc>
                <a:spcPct val="80000"/>
              </a:lnSpc>
              <a:buFontTx/>
              <a:buChar char="•"/>
              <a:defRPr/>
            </a:pPr>
            <a:endParaRPr lang="es-ES" sz="1600" kern="0" dirty="0">
              <a:solidFill>
                <a:schemeClr val="accent2">
                  <a:lumMod val="75000"/>
                </a:schemeClr>
              </a:solidFill>
              <a:latin typeface="+mn-lt"/>
            </a:endParaRPr>
          </a:p>
          <a:p>
            <a:pPr algn="just" eaLnBrk="0" hangingPunct="0">
              <a:lnSpc>
                <a:spcPct val="80000"/>
              </a:lnSpc>
              <a:buFontTx/>
              <a:buChar char="•"/>
              <a:defRPr/>
            </a:pPr>
            <a:endParaRPr lang="es-ES" sz="1600" kern="0" dirty="0">
              <a:solidFill>
                <a:schemeClr val="accent2">
                  <a:lumMod val="75000"/>
                </a:schemeClr>
              </a:solidFill>
              <a:latin typeface="+mn-lt"/>
            </a:endParaRPr>
          </a:p>
          <a:p>
            <a:pPr algn="just" eaLnBrk="0" hangingPunct="0">
              <a:lnSpc>
                <a:spcPct val="80000"/>
              </a:lnSpc>
              <a:buFontTx/>
              <a:buChar char="•"/>
              <a:defRPr/>
            </a:pPr>
            <a:endParaRPr lang="es-ES" sz="1600" kern="0" dirty="0">
              <a:solidFill>
                <a:schemeClr val="accent2">
                  <a:lumMod val="75000"/>
                </a:schemeClr>
              </a:solidFill>
              <a:latin typeface="+mn-lt"/>
            </a:endParaRPr>
          </a:p>
          <a:p>
            <a:pPr algn="just" eaLnBrk="0" hangingPunct="0">
              <a:lnSpc>
                <a:spcPct val="80000"/>
              </a:lnSpc>
              <a:buFontTx/>
              <a:buChar char="•"/>
              <a:defRPr/>
            </a:pPr>
            <a:endParaRPr lang="es-ES" sz="1600" kern="0" dirty="0">
              <a:solidFill>
                <a:schemeClr val="accent2">
                  <a:lumMod val="75000"/>
                </a:schemeClr>
              </a:solidFill>
              <a:latin typeface="+mn-lt"/>
            </a:endParaRPr>
          </a:p>
        </p:txBody>
      </p:sp>
      <p:pic>
        <p:nvPicPr>
          <p:cNvPr id="146435" name="Picture 4"/>
          <p:cNvPicPr>
            <a:picLocks noChangeAspect="1" noChangeArrowheads="1"/>
          </p:cNvPicPr>
          <p:nvPr/>
        </p:nvPicPr>
        <p:blipFill>
          <a:blip r:embed="rId2" cstate="print"/>
          <a:srcRect l="36377" t="54688" r="25684" b="32187"/>
          <a:stretch>
            <a:fillRect/>
          </a:stretch>
        </p:blipFill>
        <p:spPr bwMode="auto">
          <a:xfrm>
            <a:off x="3286116" y="4929198"/>
            <a:ext cx="2643206" cy="571504"/>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146436" name="Picture 6" descr="http://www.lanteksms.com/images/fotg_lantek_expert3_ventas_02.jpg"/>
          <p:cNvPicPr>
            <a:picLocks noChangeAspect="1" noChangeArrowheads="1"/>
          </p:cNvPicPr>
          <p:nvPr/>
        </p:nvPicPr>
        <p:blipFill>
          <a:blip r:embed="rId3" cstate="print"/>
          <a:srcRect t="11597" b="28557"/>
          <a:stretch>
            <a:fillRect/>
          </a:stretch>
        </p:blipFill>
        <p:spPr bwMode="auto">
          <a:xfrm>
            <a:off x="3197232" y="3571876"/>
            <a:ext cx="2887662"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foto08"/>
          <p:cNvPicPr>
            <a:picLocks noChangeAspect="1" noChangeArrowheads="1"/>
          </p:cNvPicPr>
          <p:nvPr/>
        </p:nvPicPr>
        <p:blipFill>
          <a:blip r:embed="rId4" cstate="print"/>
          <a:srcRect/>
          <a:stretch>
            <a:fillRect/>
          </a:stretch>
        </p:blipFill>
        <p:spPr bwMode="auto">
          <a:xfrm>
            <a:off x="6197628" y="3500438"/>
            <a:ext cx="2303462" cy="1943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02787" name="Picture 3"/>
          <p:cNvPicPr>
            <a:picLocks noChangeAspect="1" noChangeArrowheads="1"/>
          </p:cNvPicPr>
          <p:nvPr/>
        </p:nvPicPr>
        <p:blipFill>
          <a:blip r:embed="rId5" cstate="print"/>
          <a:srcRect l="20117" t="41562" r="43555" b="20937"/>
          <a:stretch>
            <a:fillRect/>
          </a:stretch>
        </p:blipFill>
        <p:spPr bwMode="auto">
          <a:xfrm>
            <a:off x="441292" y="3643314"/>
            <a:ext cx="2657494" cy="1785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Down Arrow 7"/>
          <p:cNvSpPr/>
          <p:nvPr/>
        </p:nvSpPr>
        <p:spPr bwMode="auto">
          <a:xfrm>
            <a:off x="4429124" y="2071678"/>
            <a:ext cx="357190" cy="428628"/>
          </a:xfrm>
          <a:prstGeom prst="downArrow">
            <a:avLst/>
          </a:prstGeom>
          <a:solidFill>
            <a:schemeClr val="accent2"/>
          </a:solidFill>
          <a:ln w="9525"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s-AR" sz="2400">
              <a:latin typeface="Trebuchet MS" pitchFamily="34" charset="0"/>
            </a:endParaRPr>
          </a:p>
        </p:txBody>
      </p:sp>
      <p:sp>
        <p:nvSpPr>
          <p:cNvPr id="9" name="Title 1"/>
          <p:cNvSpPr txBox="1">
            <a:spLocks/>
          </p:cNvSpPr>
          <p:nvPr/>
        </p:nvSpPr>
        <p:spPr>
          <a:xfrm>
            <a:off x="468313" y="430213"/>
            <a:ext cx="8251825" cy="512762"/>
          </a:xfrm>
          <a:prstGeom prst="rect">
            <a:avLst/>
          </a:prstGeom>
        </p:spPr>
        <p:txBody>
          <a:bodyPr/>
          <a:lstStyle/>
          <a:p>
            <a:pPr eaLnBrk="0" hangingPunct="0">
              <a:defRPr/>
            </a:pPr>
            <a:r>
              <a:rPr lang="en-US" sz="2400" kern="0">
                <a:solidFill>
                  <a:schemeClr val="bg1"/>
                </a:solidFill>
                <a:latin typeface="+mj-lt"/>
                <a:ea typeface="+mj-ea"/>
                <a:cs typeface="+mj-cs"/>
              </a:rPr>
              <a:t>Sensitividad de un sistema</a:t>
            </a:r>
            <a:endParaRPr lang="es-AR" sz="2400" kern="0"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
              <a:t>Sensitividad de los Sistemas</a:t>
            </a:r>
            <a:endParaRPr lang="es-MX"/>
          </a:p>
        </p:txBody>
      </p:sp>
      <p:sp>
        <p:nvSpPr>
          <p:cNvPr id="8195" name="Rectangle 3"/>
          <p:cNvSpPr>
            <a:spLocks noGrp="1" noChangeArrowheads="1"/>
          </p:cNvSpPr>
          <p:nvPr>
            <p:ph type="body" idx="1"/>
          </p:nvPr>
        </p:nvSpPr>
        <p:spPr>
          <a:xfrm>
            <a:off x="457200" y="1285860"/>
            <a:ext cx="8229600" cy="2044700"/>
          </a:xfrm>
        </p:spPr>
        <p:txBody>
          <a:bodyPr/>
          <a:lstStyle/>
          <a:p>
            <a:pPr marL="0" indent="0">
              <a:buFontTx/>
              <a:buNone/>
            </a:pPr>
            <a:r>
              <a:rPr lang="es-ES" sz="2000"/>
              <a:t>La sensitividad tiene distintos grados, un sistema puede ser más sensitivo que otro, lo cual no implica que eso sea mejor. Ya que en algunas circunstancias se requiere sistemas más sensitivos y en otras, sistemas menos sensitivo.</a:t>
            </a:r>
          </a:p>
          <a:p>
            <a:pPr marL="0" indent="0"/>
            <a:endParaRPr lang="es-ES" sz="2000"/>
          </a:p>
          <a:p>
            <a:pPr marL="0" indent="0"/>
            <a:r>
              <a:rPr lang="es-ES" sz="2000"/>
              <a:t> Ejemplo: Si el sistema de defensa de un país es:</a:t>
            </a:r>
          </a:p>
          <a:p>
            <a:pPr lvl="1"/>
            <a:endParaRPr lang="es-ES" sz="1800"/>
          </a:p>
          <a:p>
            <a:pPr lvl="1"/>
            <a:endParaRPr lang="es-ES" sz="1800"/>
          </a:p>
          <a:p>
            <a:pPr lvl="1"/>
            <a:endParaRPr lang="es-ES"/>
          </a:p>
          <a:p>
            <a:pPr lvl="1"/>
            <a:endParaRPr lang="es-ES"/>
          </a:p>
          <a:p>
            <a:pPr lvl="1"/>
            <a:endParaRPr lang="es-ES"/>
          </a:p>
          <a:p>
            <a:pPr lvl="1"/>
            <a:endParaRPr lang="es-ES"/>
          </a:p>
          <a:p>
            <a:pPr lvl="1"/>
            <a:endParaRPr lang="es-ES"/>
          </a:p>
          <a:p>
            <a:pPr lvl="1"/>
            <a:endParaRPr lang="es-ES"/>
          </a:p>
          <a:p>
            <a:pPr lvl="1"/>
            <a:endParaRPr lang="es-MX"/>
          </a:p>
        </p:txBody>
      </p:sp>
      <p:sp>
        <p:nvSpPr>
          <p:cNvPr id="8199" name="Rectangle 7"/>
          <p:cNvSpPr>
            <a:spLocks noChangeArrowheads="1"/>
          </p:cNvSpPr>
          <p:nvPr/>
        </p:nvSpPr>
        <p:spPr bwMode="auto">
          <a:xfrm>
            <a:off x="1258888" y="3571876"/>
            <a:ext cx="2808287" cy="1081088"/>
          </a:xfrm>
          <a:prstGeom prst="rect">
            <a:avLst/>
          </a:prstGeom>
          <a:solidFill>
            <a:schemeClr val="bg2"/>
          </a:solidFill>
          <a:ln w="5715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lnSpc>
                <a:spcPct val="100000"/>
              </a:lnSpc>
              <a:spcBef>
                <a:spcPct val="0"/>
              </a:spcBef>
              <a:buFontTx/>
              <a:buNone/>
            </a:pPr>
            <a:r>
              <a:rPr lang="es-ES" sz="1500" b="1">
                <a:solidFill>
                  <a:srgbClr val="FFCC00"/>
                </a:solidFill>
                <a:effectLst>
                  <a:outerShdw blurRad="38100" dist="38100" dir="2700000" algn="tl">
                    <a:srgbClr val="000000"/>
                  </a:outerShdw>
                </a:effectLst>
              </a:rPr>
              <a:t>Poco sensitivo</a:t>
            </a:r>
          </a:p>
          <a:p>
            <a:pPr algn="ctr">
              <a:lnSpc>
                <a:spcPct val="100000"/>
              </a:lnSpc>
              <a:spcBef>
                <a:spcPct val="0"/>
              </a:spcBef>
              <a:buFontTx/>
              <a:buNone/>
            </a:pPr>
            <a:r>
              <a:rPr lang="es-ES" sz="1500">
                <a:solidFill>
                  <a:srgbClr val="C0C0C0"/>
                </a:solidFill>
              </a:rPr>
              <a:t>Podría no reaccionar </a:t>
            </a:r>
          </a:p>
          <a:p>
            <a:pPr algn="ctr">
              <a:lnSpc>
                <a:spcPct val="100000"/>
              </a:lnSpc>
              <a:spcBef>
                <a:spcPct val="0"/>
              </a:spcBef>
              <a:buFontTx/>
              <a:buNone/>
            </a:pPr>
            <a:r>
              <a:rPr lang="es-ES" sz="1500">
                <a:solidFill>
                  <a:srgbClr val="C0C0C0"/>
                </a:solidFill>
              </a:rPr>
              <a:t>ante un ataque </a:t>
            </a:r>
          </a:p>
          <a:p>
            <a:pPr algn="ctr">
              <a:lnSpc>
                <a:spcPct val="100000"/>
              </a:lnSpc>
              <a:spcBef>
                <a:spcPct val="0"/>
              </a:spcBef>
              <a:buFontTx/>
              <a:buNone/>
            </a:pPr>
            <a:r>
              <a:rPr lang="es-ES" sz="1500">
                <a:solidFill>
                  <a:srgbClr val="C0C0C0"/>
                </a:solidFill>
              </a:rPr>
              <a:t>en el tiempo justo</a:t>
            </a:r>
            <a:endParaRPr lang="es-MX" sz="1500">
              <a:solidFill>
                <a:srgbClr val="C0C0C0"/>
              </a:solidFill>
            </a:endParaRPr>
          </a:p>
        </p:txBody>
      </p:sp>
      <p:sp>
        <p:nvSpPr>
          <p:cNvPr id="8200" name="Rectangle 8"/>
          <p:cNvSpPr>
            <a:spLocks noChangeArrowheads="1"/>
          </p:cNvSpPr>
          <p:nvPr/>
        </p:nvSpPr>
        <p:spPr bwMode="auto">
          <a:xfrm>
            <a:off x="5002213" y="3571876"/>
            <a:ext cx="2808287" cy="1081088"/>
          </a:xfrm>
          <a:prstGeom prst="rect">
            <a:avLst/>
          </a:prstGeom>
          <a:solidFill>
            <a:schemeClr val="bg2"/>
          </a:solidFill>
          <a:ln w="5715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lnSpc>
                <a:spcPct val="100000"/>
              </a:lnSpc>
              <a:spcBef>
                <a:spcPct val="0"/>
              </a:spcBef>
              <a:buFontTx/>
              <a:buNone/>
            </a:pPr>
            <a:r>
              <a:rPr lang="es-ES" sz="1500" b="1" dirty="0">
                <a:solidFill>
                  <a:srgbClr val="FFCC00"/>
                </a:solidFill>
                <a:effectLst>
                  <a:outerShdw blurRad="38100" dist="38100" dir="2700000" algn="tl">
                    <a:srgbClr val="000000"/>
                  </a:outerShdw>
                </a:effectLst>
              </a:rPr>
              <a:t>Demasiado sensitivo</a:t>
            </a:r>
            <a:endParaRPr lang="es-ES" sz="1500" b="1" dirty="0"/>
          </a:p>
          <a:p>
            <a:pPr algn="ctr">
              <a:lnSpc>
                <a:spcPct val="100000"/>
              </a:lnSpc>
              <a:spcBef>
                <a:spcPct val="0"/>
              </a:spcBef>
              <a:buFontTx/>
              <a:buNone/>
            </a:pPr>
            <a:r>
              <a:rPr lang="es-ES" sz="1500" dirty="0"/>
              <a:t> </a:t>
            </a:r>
            <a:r>
              <a:rPr lang="es-ES" sz="1500" dirty="0">
                <a:solidFill>
                  <a:srgbClr val="C0C0C0"/>
                </a:solidFill>
              </a:rPr>
              <a:t>Podría llevar </a:t>
            </a:r>
          </a:p>
          <a:p>
            <a:pPr algn="ctr">
              <a:lnSpc>
                <a:spcPct val="100000"/>
              </a:lnSpc>
              <a:spcBef>
                <a:spcPct val="0"/>
              </a:spcBef>
              <a:buFontTx/>
              <a:buNone/>
            </a:pPr>
            <a:r>
              <a:rPr lang="es-ES" sz="1500" dirty="0">
                <a:solidFill>
                  <a:srgbClr val="C0C0C0"/>
                </a:solidFill>
              </a:rPr>
              <a:t>a través de una falsa alarma</a:t>
            </a:r>
          </a:p>
          <a:p>
            <a:pPr algn="ctr">
              <a:lnSpc>
                <a:spcPct val="100000"/>
              </a:lnSpc>
              <a:spcBef>
                <a:spcPct val="0"/>
              </a:spcBef>
              <a:buFontTx/>
              <a:buNone/>
            </a:pPr>
            <a:r>
              <a:rPr lang="es-ES" sz="1500" dirty="0">
                <a:solidFill>
                  <a:srgbClr val="C0C0C0"/>
                </a:solidFill>
              </a:rPr>
              <a:t>a la guerra</a:t>
            </a:r>
            <a:endParaRPr lang="es-MX" sz="1500" dirty="0">
              <a:solidFill>
                <a:srgbClr val="C0C0C0"/>
              </a:solidFill>
            </a:endParaRPr>
          </a:p>
        </p:txBody>
      </p:sp>
      <p:sp>
        <p:nvSpPr>
          <p:cNvPr id="8201" name="Rectangle 9"/>
          <p:cNvSpPr>
            <a:spLocks noChangeArrowheads="1"/>
          </p:cNvSpPr>
          <p:nvPr/>
        </p:nvSpPr>
        <p:spPr bwMode="auto">
          <a:xfrm>
            <a:off x="2771775" y="5156201"/>
            <a:ext cx="3529013" cy="431800"/>
          </a:xfrm>
          <a:prstGeom prst="rect">
            <a:avLst/>
          </a:prstGeom>
          <a:solidFill>
            <a:schemeClr val="bg2"/>
          </a:solidFill>
          <a:ln w="5715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lnSpc>
                <a:spcPct val="100000"/>
              </a:lnSpc>
              <a:spcBef>
                <a:spcPct val="0"/>
              </a:spcBef>
              <a:buFontTx/>
              <a:buNone/>
            </a:pPr>
            <a:r>
              <a:rPr lang="es-ES" sz="1800" b="1" dirty="0">
                <a:solidFill>
                  <a:srgbClr val="FFCC00"/>
                </a:solidFill>
                <a:effectLst>
                  <a:outerShdw blurRad="38100" dist="38100" dir="2700000" algn="tl">
                    <a:srgbClr val="000000">
                      <a:alpha val="43137"/>
                    </a:srgbClr>
                  </a:outerShdw>
                </a:effectLst>
              </a:rPr>
              <a:t>Es necesario un equilibrio.</a:t>
            </a:r>
            <a:endParaRPr lang="es-MX" sz="1800" b="1" dirty="0">
              <a:solidFill>
                <a:srgbClr val="FFCC00"/>
              </a:solidFill>
              <a:effectLst>
                <a:outerShdw blurRad="38100" dist="38100" dir="2700000" algn="tl">
                  <a:srgbClr val="000000">
                    <a:alpha val="43137"/>
                  </a:srgbClr>
                </a:outerShdw>
              </a:effectLst>
            </a:endParaRPr>
          </a:p>
        </p:txBody>
      </p:sp>
      <p:cxnSp>
        <p:nvCxnSpPr>
          <p:cNvPr id="8202" name="AutoShape 10"/>
          <p:cNvCxnSpPr>
            <a:cxnSpLocks noChangeShapeType="1"/>
            <a:stCxn id="8199" idx="2"/>
            <a:endCxn id="8201" idx="0"/>
          </p:cNvCxnSpPr>
          <p:nvPr/>
        </p:nvCxnSpPr>
        <p:spPr bwMode="auto">
          <a:xfrm rot="16200000" flipH="1">
            <a:off x="3377406" y="3967958"/>
            <a:ext cx="446087" cy="1873250"/>
          </a:xfrm>
          <a:prstGeom prst="bentConnector3">
            <a:avLst>
              <a:gd name="adj1" fmla="val 49824"/>
            </a:avLst>
          </a:prstGeom>
          <a:noFill/>
          <a:ln w="9525">
            <a:solidFill>
              <a:schemeClr val="tx1"/>
            </a:solidFill>
            <a:miter lim="800000"/>
            <a:headEnd/>
            <a:tailEnd type="triangle" w="med" len="med"/>
          </a:ln>
          <a:effectLst/>
        </p:spPr>
      </p:cxnSp>
      <p:cxnSp>
        <p:nvCxnSpPr>
          <p:cNvPr id="8203" name="AutoShape 11"/>
          <p:cNvCxnSpPr>
            <a:cxnSpLocks noChangeShapeType="1"/>
            <a:stCxn id="8200" idx="2"/>
            <a:endCxn id="8201" idx="0"/>
          </p:cNvCxnSpPr>
          <p:nvPr/>
        </p:nvCxnSpPr>
        <p:spPr bwMode="auto">
          <a:xfrm rot="5400000">
            <a:off x="5249069" y="3969545"/>
            <a:ext cx="446087" cy="1870075"/>
          </a:xfrm>
          <a:prstGeom prst="bentConnector3">
            <a:avLst>
              <a:gd name="adj1" fmla="val 49824"/>
            </a:avLst>
          </a:prstGeom>
          <a:noFill/>
          <a:ln w="9525">
            <a:solidFill>
              <a:schemeClr val="tx1"/>
            </a:solidFill>
            <a:miter lim="800000"/>
            <a:headEnd/>
            <a:tailEnd type="triangl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0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9" grpId="0" animBg="1"/>
      <p:bldP spid="8199" grpId="1" animBg="1"/>
      <p:bldP spid="8200" grpId="0" animBg="1"/>
      <p:bldP spid="82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8" name="Rectangle 14"/>
          <p:cNvSpPr>
            <a:spLocks noGrp="1" noChangeArrowheads="1"/>
          </p:cNvSpPr>
          <p:nvPr>
            <p:ph type="title"/>
          </p:nvPr>
        </p:nvSpPr>
        <p:spPr>
          <a:xfrm>
            <a:off x="457200" y="142860"/>
            <a:ext cx="8229600" cy="1143000"/>
          </a:xfrm>
        </p:spPr>
        <p:txBody>
          <a:bodyPr/>
          <a:lstStyle/>
          <a:p>
            <a:r>
              <a:rPr lang="es-ES" dirty="0" err="1"/>
              <a:t>Sensitividad</a:t>
            </a:r>
            <a:r>
              <a:rPr lang="es-ES" dirty="0"/>
              <a:t> de los Sistemas</a:t>
            </a:r>
            <a:endParaRPr lang="es-MX" dirty="0"/>
          </a:p>
        </p:txBody>
      </p:sp>
      <p:sp>
        <p:nvSpPr>
          <p:cNvPr id="11298" name="Text Box 34"/>
          <p:cNvSpPr txBox="1">
            <a:spLocks noChangeArrowheads="1"/>
          </p:cNvSpPr>
          <p:nvPr/>
        </p:nvSpPr>
        <p:spPr bwMode="auto">
          <a:xfrm>
            <a:off x="6804025" y="1314435"/>
            <a:ext cx="1728788" cy="1190625"/>
          </a:xfrm>
          <a:prstGeom prst="rect">
            <a:avLst/>
          </a:prstGeom>
          <a:noFill/>
          <a:ln w="9525">
            <a:noFill/>
            <a:miter lim="800000"/>
            <a:headEnd/>
            <a:tailEnd/>
          </a:ln>
          <a:effectLst/>
        </p:spPr>
        <p:txBody>
          <a:bodyPr>
            <a:spAutoFit/>
          </a:bodyPr>
          <a:lstStyle/>
          <a:p>
            <a:pPr algn="ctr">
              <a:lnSpc>
                <a:spcPct val="100000"/>
              </a:lnSpc>
              <a:spcBef>
                <a:spcPct val="0"/>
              </a:spcBef>
              <a:buFontTx/>
              <a:buNone/>
            </a:pPr>
            <a:r>
              <a:rPr lang="es-ES" sz="1800"/>
              <a:t>La curva </a:t>
            </a:r>
            <a:r>
              <a:rPr lang="es-ES" sz="1800" b="1">
                <a:solidFill>
                  <a:schemeClr val="bg2"/>
                </a:solidFill>
              </a:rPr>
              <a:t>B</a:t>
            </a:r>
            <a:r>
              <a:rPr lang="es-ES" sz="1800"/>
              <a:t> </a:t>
            </a:r>
          </a:p>
          <a:p>
            <a:pPr algn="ctr">
              <a:lnSpc>
                <a:spcPct val="100000"/>
              </a:lnSpc>
              <a:spcBef>
                <a:spcPct val="0"/>
              </a:spcBef>
              <a:buFontTx/>
              <a:buNone/>
            </a:pPr>
            <a:r>
              <a:rPr lang="es-ES" sz="1800" b="1"/>
              <a:t>es menos sensitiva</a:t>
            </a:r>
            <a:r>
              <a:rPr lang="es-ES" sz="1800"/>
              <a:t> </a:t>
            </a:r>
          </a:p>
          <a:p>
            <a:pPr algn="ctr">
              <a:lnSpc>
                <a:spcPct val="100000"/>
              </a:lnSpc>
              <a:spcBef>
                <a:spcPct val="0"/>
              </a:spcBef>
              <a:buFontTx/>
              <a:buNone/>
            </a:pPr>
            <a:r>
              <a:rPr lang="es-ES" sz="1800"/>
              <a:t>que la curva </a:t>
            </a:r>
            <a:r>
              <a:rPr lang="es-ES" sz="1800" b="1">
                <a:solidFill>
                  <a:srgbClr val="FFCC66"/>
                </a:solidFill>
              </a:rPr>
              <a:t>A</a:t>
            </a:r>
            <a:endParaRPr lang="es-MX" sz="1800" b="1">
              <a:solidFill>
                <a:srgbClr val="FFCC66"/>
              </a:solidFill>
            </a:endParaRPr>
          </a:p>
        </p:txBody>
      </p:sp>
      <p:grpSp>
        <p:nvGrpSpPr>
          <p:cNvPr id="2" name="Group 83"/>
          <p:cNvGrpSpPr>
            <a:grpSpLocks/>
          </p:cNvGrpSpPr>
          <p:nvPr/>
        </p:nvGrpSpPr>
        <p:grpSpPr bwMode="auto">
          <a:xfrm>
            <a:off x="379413" y="1670035"/>
            <a:ext cx="3735387" cy="2003425"/>
            <a:chOff x="239" y="1295"/>
            <a:chExt cx="2353" cy="1262"/>
          </a:xfrm>
        </p:grpSpPr>
        <p:sp>
          <p:nvSpPr>
            <p:cNvPr id="11301" name="Line 37"/>
            <p:cNvSpPr>
              <a:spLocks noChangeShapeType="1"/>
            </p:cNvSpPr>
            <p:nvPr/>
          </p:nvSpPr>
          <p:spPr bwMode="auto">
            <a:xfrm>
              <a:off x="567" y="1341"/>
              <a:ext cx="0" cy="1043"/>
            </a:xfrm>
            <a:prstGeom prst="line">
              <a:avLst/>
            </a:prstGeom>
            <a:noFill/>
            <a:ln w="9525">
              <a:solidFill>
                <a:schemeClr val="tx1"/>
              </a:solidFill>
              <a:round/>
              <a:headEnd type="arrow" w="med" len="med"/>
              <a:tailEnd/>
            </a:ln>
            <a:effectLst/>
          </p:spPr>
          <p:txBody>
            <a:bodyPr/>
            <a:lstStyle/>
            <a:p>
              <a:endParaRPr lang="es-AR"/>
            </a:p>
          </p:txBody>
        </p:sp>
        <p:sp>
          <p:nvSpPr>
            <p:cNvPr id="11302" name="Line 38"/>
            <p:cNvSpPr>
              <a:spLocks noChangeShapeType="1"/>
            </p:cNvSpPr>
            <p:nvPr/>
          </p:nvSpPr>
          <p:spPr bwMode="auto">
            <a:xfrm flipV="1">
              <a:off x="567" y="2384"/>
              <a:ext cx="1791" cy="0"/>
            </a:xfrm>
            <a:prstGeom prst="line">
              <a:avLst/>
            </a:prstGeom>
            <a:noFill/>
            <a:ln w="9525">
              <a:solidFill>
                <a:schemeClr val="tx1"/>
              </a:solidFill>
              <a:round/>
              <a:headEnd/>
              <a:tailEnd type="arrow" w="med" len="med"/>
            </a:ln>
            <a:effectLst/>
          </p:spPr>
          <p:txBody>
            <a:bodyPr/>
            <a:lstStyle/>
            <a:p>
              <a:endParaRPr lang="es-AR"/>
            </a:p>
          </p:txBody>
        </p:sp>
        <p:sp>
          <p:nvSpPr>
            <p:cNvPr id="11308" name="AutoShape 44"/>
            <p:cNvSpPr>
              <a:spLocks noChangeArrowheads="1"/>
            </p:cNvSpPr>
            <p:nvPr/>
          </p:nvSpPr>
          <p:spPr bwMode="auto">
            <a:xfrm rot="10800000">
              <a:off x="680" y="1976"/>
              <a:ext cx="1497" cy="408"/>
            </a:xfrm>
            <a:prstGeom prst="flowChartManualOperation">
              <a:avLst/>
            </a:prstGeom>
            <a:solidFill>
              <a:srgbClr val="FFCC00"/>
            </a:solidFill>
            <a:ln w="9525">
              <a:solidFill>
                <a:schemeClr val="tx1"/>
              </a:solidFill>
              <a:miter lim="800000"/>
              <a:headEnd/>
              <a:tailEnd/>
            </a:ln>
            <a:effectLst/>
          </p:spPr>
          <p:txBody>
            <a:bodyPr rot="10800000" wrap="none" anchor="ctr"/>
            <a:lstStyle/>
            <a:p>
              <a:pPr algn="ctr" eaLnBrk="0" hangingPunct="0">
                <a:lnSpc>
                  <a:spcPct val="100000"/>
                </a:lnSpc>
                <a:spcBef>
                  <a:spcPct val="0"/>
                </a:spcBef>
                <a:buFontTx/>
                <a:buNone/>
              </a:pPr>
              <a:endParaRPr lang="es-AR" sz="1800">
                <a:solidFill>
                  <a:srgbClr val="FFCC00"/>
                </a:solidFill>
              </a:endParaRPr>
            </a:p>
          </p:txBody>
        </p:sp>
        <p:sp>
          <p:nvSpPr>
            <p:cNvPr id="11309" name="Line 45"/>
            <p:cNvSpPr>
              <a:spLocks noChangeShapeType="1"/>
            </p:cNvSpPr>
            <p:nvPr/>
          </p:nvSpPr>
          <p:spPr bwMode="auto">
            <a:xfrm>
              <a:off x="997" y="1794"/>
              <a:ext cx="0" cy="726"/>
            </a:xfrm>
            <a:prstGeom prst="line">
              <a:avLst/>
            </a:prstGeom>
            <a:noFill/>
            <a:ln w="9525" cap="rnd">
              <a:solidFill>
                <a:schemeClr val="tx1"/>
              </a:solidFill>
              <a:prstDash val="sysDot"/>
              <a:round/>
              <a:headEnd/>
              <a:tailEnd/>
            </a:ln>
            <a:effectLst/>
          </p:spPr>
          <p:txBody>
            <a:bodyPr/>
            <a:lstStyle/>
            <a:p>
              <a:endParaRPr lang="es-AR"/>
            </a:p>
          </p:txBody>
        </p:sp>
        <p:sp>
          <p:nvSpPr>
            <p:cNvPr id="11310" name="Line 46"/>
            <p:cNvSpPr>
              <a:spLocks noChangeShapeType="1"/>
            </p:cNvSpPr>
            <p:nvPr/>
          </p:nvSpPr>
          <p:spPr bwMode="auto">
            <a:xfrm>
              <a:off x="1859" y="1794"/>
              <a:ext cx="0" cy="726"/>
            </a:xfrm>
            <a:prstGeom prst="line">
              <a:avLst/>
            </a:prstGeom>
            <a:noFill/>
            <a:ln w="9525" cap="rnd">
              <a:solidFill>
                <a:schemeClr val="tx1"/>
              </a:solidFill>
              <a:prstDash val="sysDot"/>
              <a:round/>
              <a:headEnd/>
              <a:tailEnd/>
            </a:ln>
            <a:effectLst/>
          </p:spPr>
          <p:txBody>
            <a:bodyPr/>
            <a:lstStyle/>
            <a:p>
              <a:endParaRPr lang="es-AR"/>
            </a:p>
          </p:txBody>
        </p:sp>
        <p:sp>
          <p:nvSpPr>
            <p:cNvPr id="11311" name="Text Box 47"/>
            <p:cNvSpPr txBox="1">
              <a:spLocks noChangeArrowheads="1"/>
            </p:cNvSpPr>
            <p:nvPr/>
          </p:nvSpPr>
          <p:spPr bwMode="auto">
            <a:xfrm>
              <a:off x="861" y="2384"/>
              <a:ext cx="222" cy="173"/>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200"/>
                <a:t>10</a:t>
              </a:r>
              <a:endParaRPr lang="es-MX" sz="1200"/>
            </a:p>
          </p:txBody>
        </p:sp>
        <p:sp>
          <p:nvSpPr>
            <p:cNvPr id="11312" name="Text Box 48"/>
            <p:cNvSpPr txBox="1">
              <a:spLocks noChangeArrowheads="1"/>
            </p:cNvSpPr>
            <p:nvPr/>
          </p:nvSpPr>
          <p:spPr bwMode="auto">
            <a:xfrm>
              <a:off x="1814" y="2384"/>
              <a:ext cx="222" cy="173"/>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200"/>
                <a:t>90</a:t>
              </a:r>
              <a:endParaRPr lang="es-MX" sz="1200"/>
            </a:p>
          </p:txBody>
        </p:sp>
        <p:sp>
          <p:nvSpPr>
            <p:cNvPr id="11313" name="Text Box 49"/>
            <p:cNvSpPr txBox="1">
              <a:spLocks noChangeArrowheads="1"/>
            </p:cNvSpPr>
            <p:nvPr/>
          </p:nvSpPr>
          <p:spPr bwMode="auto">
            <a:xfrm>
              <a:off x="2086" y="2384"/>
              <a:ext cx="275" cy="173"/>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200"/>
                <a:t>100</a:t>
              </a:r>
              <a:endParaRPr lang="es-MX" sz="1200"/>
            </a:p>
          </p:txBody>
        </p:sp>
        <p:sp>
          <p:nvSpPr>
            <p:cNvPr id="11314" name="Text Box 50"/>
            <p:cNvSpPr txBox="1">
              <a:spLocks noChangeArrowheads="1"/>
            </p:cNvSpPr>
            <p:nvPr/>
          </p:nvSpPr>
          <p:spPr bwMode="auto">
            <a:xfrm>
              <a:off x="443" y="2384"/>
              <a:ext cx="169" cy="173"/>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200"/>
                <a:t>0</a:t>
              </a:r>
              <a:endParaRPr lang="es-MX" sz="1200"/>
            </a:p>
          </p:txBody>
        </p:sp>
        <p:sp>
          <p:nvSpPr>
            <p:cNvPr id="11315" name="Text Box 51"/>
            <p:cNvSpPr txBox="1">
              <a:spLocks noChangeArrowheads="1"/>
            </p:cNvSpPr>
            <p:nvPr/>
          </p:nvSpPr>
          <p:spPr bwMode="auto">
            <a:xfrm>
              <a:off x="239" y="1930"/>
              <a:ext cx="328" cy="288"/>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200"/>
                <a:t>1000</a:t>
              </a:r>
            </a:p>
            <a:p>
              <a:pPr>
                <a:lnSpc>
                  <a:spcPct val="100000"/>
                </a:lnSpc>
                <a:spcBef>
                  <a:spcPct val="0"/>
                </a:spcBef>
                <a:buFontTx/>
                <a:buNone/>
              </a:pPr>
              <a:endParaRPr lang="es-MX" sz="1200"/>
            </a:p>
          </p:txBody>
        </p:sp>
        <p:sp>
          <p:nvSpPr>
            <p:cNvPr id="11316" name="Text Box 52"/>
            <p:cNvSpPr txBox="1">
              <a:spLocks noChangeArrowheads="1"/>
            </p:cNvSpPr>
            <p:nvPr/>
          </p:nvSpPr>
          <p:spPr bwMode="auto">
            <a:xfrm>
              <a:off x="2404" y="2248"/>
              <a:ext cx="188" cy="231"/>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800"/>
                <a:t>x</a:t>
              </a:r>
              <a:endParaRPr lang="es-MX" sz="1800"/>
            </a:p>
          </p:txBody>
        </p:sp>
        <p:sp>
          <p:nvSpPr>
            <p:cNvPr id="11317" name="Text Box 53"/>
            <p:cNvSpPr txBox="1">
              <a:spLocks noChangeArrowheads="1"/>
            </p:cNvSpPr>
            <p:nvPr/>
          </p:nvSpPr>
          <p:spPr bwMode="auto">
            <a:xfrm>
              <a:off x="352" y="1295"/>
              <a:ext cx="188" cy="231"/>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800"/>
                <a:t>y</a:t>
              </a:r>
              <a:endParaRPr lang="es-MX" sz="1800"/>
            </a:p>
          </p:txBody>
        </p:sp>
        <p:sp>
          <p:nvSpPr>
            <p:cNvPr id="11318" name="Rectangle 54"/>
            <p:cNvSpPr>
              <a:spLocks noChangeArrowheads="1"/>
            </p:cNvSpPr>
            <p:nvPr/>
          </p:nvSpPr>
          <p:spPr bwMode="auto">
            <a:xfrm>
              <a:off x="997" y="1976"/>
              <a:ext cx="862" cy="408"/>
            </a:xfrm>
            <a:prstGeom prst="rect">
              <a:avLst/>
            </a:prstGeom>
            <a:solidFill>
              <a:schemeClr val="bg2"/>
            </a:solidFill>
            <a:ln w="9525">
              <a:solidFill>
                <a:schemeClr val="tx1"/>
              </a:solidFill>
              <a:miter lim="800000"/>
              <a:headEnd/>
              <a:tailEnd/>
            </a:ln>
            <a:effectLst/>
          </p:spPr>
          <p:txBody>
            <a:bodyPr wrap="none" anchor="ctr"/>
            <a:lstStyle/>
            <a:p>
              <a:endParaRPr lang="es-AR"/>
            </a:p>
          </p:txBody>
        </p:sp>
      </p:grpSp>
      <p:sp>
        <p:nvSpPr>
          <p:cNvPr id="11319" name="Text Box 55"/>
          <p:cNvSpPr txBox="1">
            <a:spLocks noChangeArrowheads="1"/>
          </p:cNvSpPr>
          <p:nvPr/>
        </p:nvSpPr>
        <p:spPr bwMode="auto">
          <a:xfrm>
            <a:off x="1366838" y="3687747"/>
            <a:ext cx="1835150" cy="366713"/>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800"/>
              <a:t>Alta sensitividad</a:t>
            </a:r>
            <a:endParaRPr lang="es-MX" sz="1800"/>
          </a:p>
        </p:txBody>
      </p:sp>
      <p:sp>
        <p:nvSpPr>
          <p:cNvPr id="11320" name="Text Box 56"/>
          <p:cNvSpPr txBox="1">
            <a:spLocks noChangeArrowheads="1"/>
          </p:cNvSpPr>
          <p:nvPr/>
        </p:nvSpPr>
        <p:spPr bwMode="auto">
          <a:xfrm>
            <a:off x="1366838" y="2103422"/>
            <a:ext cx="1898650" cy="366713"/>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800"/>
              <a:t>Baja sensitividad</a:t>
            </a:r>
            <a:endParaRPr lang="es-MX" sz="1800"/>
          </a:p>
        </p:txBody>
      </p:sp>
      <p:grpSp>
        <p:nvGrpSpPr>
          <p:cNvPr id="3" name="Group 84"/>
          <p:cNvGrpSpPr>
            <a:grpSpLocks/>
          </p:cNvGrpSpPr>
          <p:nvPr/>
        </p:nvGrpSpPr>
        <p:grpSpPr bwMode="auto">
          <a:xfrm>
            <a:off x="0" y="4786322"/>
            <a:ext cx="9144000" cy="1152525"/>
            <a:chOff x="0" y="3339"/>
            <a:chExt cx="5760" cy="726"/>
          </a:xfrm>
        </p:grpSpPr>
        <p:sp>
          <p:nvSpPr>
            <p:cNvPr id="11338" name="Rectangle 74"/>
            <p:cNvSpPr>
              <a:spLocks noChangeArrowheads="1"/>
            </p:cNvSpPr>
            <p:nvPr/>
          </p:nvSpPr>
          <p:spPr bwMode="auto">
            <a:xfrm>
              <a:off x="0" y="3339"/>
              <a:ext cx="5760" cy="726"/>
            </a:xfrm>
            <a:prstGeom prst="rect">
              <a:avLst/>
            </a:prstGeom>
            <a:solidFill>
              <a:schemeClr val="bg2"/>
            </a:solidFill>
            <a:ln w="9525">
              <a:noFill/>
              <a:miter lim="800000"/>
              <a:headEnd/>
              <a:tailEnd/>
            </a:ln>
            <a:effectLst/>
          </p:spPr>
          <p:txBody>
            <a:bodyPr wrap="none" anchor="ctr"/>
            <a:lstStyle/>
            <a:p>
              <a:endParaRPr lang="es-AR"/>
            </a:p>
          </p:txBody>
        </p:sp>
        <p:sp>
          <p:nvSpPr>
            <p:cNvPr id="11332" name="Text Box 68"/>
            <p:cNvSpPr txBox="1">
              <a:spLocks noChangeArrowheads="1"/>
            </p:cNvSpPr>
            <p:nvPr/>
          </p:nvSpPr>
          <p:spPr bwMode="auto">
            <a:xfrm>
              <a:off x="340" y="3385"/>
              <a:ext cx="5080" cy="601"/>
            </a:xfrm>
            <a:prstGeom prst="rect">
              <a:avLst/>
            </a:prstGeom>
            <a:noFill/>
            <a:ln w="38100">
              <a:solidFill>
                <a:srgbClr val="C0C0C0"/>
              </a:solidFill>
              <a:miter lim="800000"/>
              <a:headEnd/>
              <a:tailEnd/>
            </a:ln>
            <a:effectLst/>
          </p:spPr>
          <p:txBody>
            <a:bodyPr>
              <a:spAutoFit/>
            </a:bodyPr>
            <a:lstStyle/>
            <a:p>
              <a:pPr algn="ctr">
                <a:lnSpc>
                  <a:spcPct val="100000"/>
                </a:lnSpc>
                <a:spcBef>
                  <a:spcPct val="0"/>
                </a:spcBef>
                <a:buFontTx/>
                <a:buNone/>
              </a:pPr>
              <a:r>
                <a:rPr lang="es-ES" sz="1800" b="1">
                  <a:solidFill>
                    <a:srgbClr val="FFCC66"/>
                  </a:solidFill>
                </a:rPr>
                <a:t>La característica principal de los sistemas poco sensitivos o insensitivos es que reduce la complejidad (la variedad),</a:t>
              </a:r>
            </a:p>
            <a:p>
              <a:pPr algn="ctr">
                <a:lnSpc>
                  <a:spcPct val="100000"/>
                </a:lnSpc>
                <a:spcBef>
                  <a:spcPct val="0"/>
                </a:spcBef>
                <a:buFontTx/>
                <a:buNone/>
              </a:pPr>
              <a:r>
                <a:rPr lang="es-ES" sz="1800" b="1">
                  <a:solidFill>
                    <a:srgbClr val="FFCC66"/>
                  </a:solidFill>
                </a:rPr>
                <a:t>la incertidumbre del universo.</a:t>
              </a:r>
              <a:endParaRPr lang="es-MX" sz="1800" b="1">
                <a:solidFill>
                  <a:srgbClr val="FFCC66"/>
                </a:solidFill>
              </a:endParaRPr>
            </a:p>
          </p:txBody>
        </p:sp>
      </p:grpSp>
      <p:grpSp>
        <p:nvGrpSpPr>
          <p:cNvPr id="4" name="Group 81"/>
          <p:cNvGrpSpPr>
            <a:grpSpLocks/>
          </p:cNvGrpSpPr>
          <p:nvPr/>
        </p:nvGrpSpPr>
        <p:grpSpPr bwMode="auto">
          <a:xfrm>
            <a:off x="1116013" y="3162287"/>
            <a:ext cx="2232025" cy="323850"/>
            <a:chOff x="703" y="2235"/>
            <a:chExt cx="1406" cy="204"/>
          </a:xfrm>
        </p:grpSpPr>
        <p:cxnSp>
          <p:nvCxnSpPr>
            <p:cNvPr id="11333" name="AutoShape 69"/>
            <p:cNvCxnSpPr>
              <a:cxnSpLocks noChangeShapeType="1"/>
              <a:stCxn id="11319" idx="3"/>
            </p:cNvCxnSpPr>
            <p:nvPr/>
          </p:nvCxnSpPr>
          <p:spPr bwMode="auto">
            <a:xfrm flipV="1">
              <a:off x="2017" y="2280"/>
              <a:ext cx="92" cy="159"/>
            </a:xfrm>
            <a:prstGeom prst="bentConnector2">
              <a:avLst/>
            </a:prstGeom>
            <a:noFill/>
            <a:ln w="9525">
              <a:solidFill>
                <a:schemeClr val="tx1"/>
              </a:solidFill>
              <a:miter lim="800000"/>
              <a:headEnd/>
              <a:tailEnd type="triangle" w="med" len="med"/>
            </a:ln>
            <a:effectLst/>
          </p:spPr>
        </p:cxnSp>
        <p:cxnSp>
          <p:nvCxnSpPr>
            <p:cNvPr id="11334" name="AutoShape 70"/>
            <p:cNvCxnSpPr>
              <a:cxnSpLocks noChangeShapeType="1"/>
              <a:stCxn id="11319" idx="1"/>
            </p:cNvCxnSpPr>
            <p:nvPr/>
          </p:nvCxnSpPr>
          <p:spPr bwMode="auto">
            <a:xfrm rot="10800000">
              <a:off x="703" y="2235"/>
              <a:ext cx="158" cy="204"/>
            </a:xfrm>
            <a:prstGeom prst="bentConnector2">
              <a:avLst/>
            </a:prstGeom>
            <a:noFill/>
            <a:ln w="9525">
              <a:solidFill>
                <a:schemeClr val="tx1"/>
              </a:solidFill>
              <a:miter lim="800000"/>
              <a:headEnd/>
              <a:tailEnd type="triangle" w="med" len="med"/>
            </a:ln>
            <a:effectLst/>
          </p:spPr>
        </p:cxnSp>
      </p:grpSp>
      <p:sp>
        <p:nvSpPr>
          <p:cNvPr id="11335" name="Line 71"/>
          <p:cNvSpPr>
            <a:spLocks noChangeShapeType="1"/>
          </p:cNvSpPr>
          <p:nvPr/>
        </p:nvSpPr>
        <p:spPr bwMode="auto">
          <a:xfrm>
            <a:off x="2195513" y="2466960"/>
            <a:ext cx="0" cy="215900"/>
          </a:xfrm>
          <a:prstGeom prst="line">
            <a:avLst/>
          </a:prstGeom>
          <a:noFill/>
          <a:ln w="9525">
            <a:solidFill>
              <a:schemeClr val="tx1"/>
            </a:solidFill>
            <a:round/>
            <a:headEnd/>
            <a:tailEnd type="triangle" w="med" len="med"/>
          </a:ln>
          <a:effectLst/>
        </p:spPr>
        <p:txBody>
          <a:bodyPr/>
          <a:lstStyle/>
          <a:p>
            <a:endParaRPr lang="es-AR"/>
          </a:p>
        </p:txBody>
      </p:sp>
      <p:grpSp>
        <p:nvGrpSpPr>
          <p:cNvPr id="5" name="Group 79"/>
          <p:cNvGrpSpPr>
            <a:grpSpLocks/>
          </p:cNvGrpSpPr>
          <p:nvPr/>
        </p:nvGrpSpPr>
        <p:grpSpPr bwMode="auto">
          <a:xfrm>
            <a:off x="5076825" y="1214422"/>
            <a:ext cx="3167063" cy="3195638"/>
            <a:chOff x="3198" y="1008"/>
            <a:chExt cx="1995" cy="2013"/>
          </a:xfrm>
        </p:grpSpPr>
        <p:sp>
          <p:nvSpPr>
            <p:cNvPr id="11296" name="Line 32"/>
            <p:cNvSpPr>
              <a:spLocks noChangeShapeType="1"/>
            </p:cNvSpPr>
            <p:nvPr/>
          </p:nvSpPr>
          <p:spPr bwMode="auto">
            <a:xfrm>
              <a:off x="3424" y="1252"/>
              <a:ext cx="635" cy="1769"/>
            </a:xfrm>
            <a:prstGeom prst="line">
              <a:avLst/>
            </a:prstGeom>
            <a:noFill/>
            <a:ln w="28575">
              <a:solidFill>
                <a:srgbClr val="FFCC66"/>
              </a:solidFill>
              <a:round/>
              <a:headEnd/>
              <a:tailEnd/>
            </a:ln>
            <a:effectLst/>
          </p:spPr>
          <p:txBody>
            <a:bodyPr/>
            <a:lstStyle/>
            <a:p>
              <a:endParaRPr lang="es-AR"/>
            </a:p>
          </p:txBody>
        </p:sp>
        <p:sp>
          <p:nvSpPr>
            <p:cNvPr id="11283" name="Line 19"/>
            <p:cNvSpPr>
              <a:spLocks noChangeShapeType="1"/>
            </p:cNvSpPr>
            <p:nvPr/>
          </p:nvSpPr>
          <p:spPr bwMode="auto">
            <a:xfrm>
              <a:off x="3560" y="2448"/>
              <a:ext cx="1633" cy="0"/>
            </a:xfrm>
            <a:prstGeom prst="line">
              <a:avLst/>
            </a:prstGeom>
            <a:noFill/>
            <a:ln w="9525">
              <a:solidFill>
                <a:schemeClr val="tx1"/>
              </a:solidFill>
              <a:round/>
              <a:headEnd/>
              <a:tailEnd/>
            </a:ln>
            <a:effectLst/>
          </p:spPr>
          <p:txBody>
            <a:bodyPr/>
            <a:lstStyle/>
            <a:p>
              <a:endParaRPr lang="es-AR"/>
            </a:p>
          </p:txBody>
        </p:sp>
        <p:sp>
          <p:nvSpPr>
            <p:cNvPr id="11297" name="Line 33"/>
            <p:cNvSpPr>
              <a:spLocks noChangeShapeType="1"/>
            </p:cNvSpPr>
            <p:nvPr/>
          </p:nvSpPr>
          <p:spPr bwMode="auto">
            <a:xfrm>
              <a:off x="3198" y="1751"/>
              <a:ext cx="1632" cy="953"/>
            </a:xfrm>
            <a:prstGeom prst="line">
              <a:avLst/>
            </a:prstGeom>
            <a:noFill/>
            <a:ln w="9525">
              <a:solidFill>
                <a:schemeClr val="bg2"/>
              </a:solidFill>
              <a:round/>
              <a:headEnd/>
              <a:tailEnd/>
            </a:ln>
            <a:effectLst/>
          </p:spPr>
          <p:txBody>
            <a:bodyPr/>
            <a:lstStyle/>
            <a:p>
              <a:endParaRPr lang="es-AR"/>
            </a:p>
          </p:txBody>
        </p:sp>
        <p:sp>
          <p:nvSpPr>
            <p:cNvPr id="11299" name="Text Box 35"/>
            <p:cNvSpPr txBox="1">
              <a:spLocks noChangeArrowheads="1"/>
            </p:cNvSpPr>
            <p:nvPr/>
          </p:nvSpPr>
          <p:spPr bwMode="auto">
            <a:xfrm>
              <a:off x="4332" y="2250"/>
              <a:ext cx="228" cy="192"/>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400">
                  <a:solidFill>
                    <a:srgbClr val="FFCC00"/>
                  </a:solidFill>
                </a:rPr>
                <a:t> </a:t>
              </a:r>
              <a:r>
                <a:rPr lang="es-ES" sz="1400" b="1">
                  <a:solidFill>
                    <a:schemeClr val="bg2"/>
                  </a:solidFill>
                </a:rPr>
                <a:t>B</a:t>
              </a:r>
              <a:endParaRPr lang="es-MX" sz="1400" b="1">
                <a:solidFill>
                  <a:schemeClr val="bg2"/>
                </a:solidFill>
              </a:endParaRPr>
            </a:p>
          </p:txBody>
        </p:sp>
        <p:sp>
          <p:nvSpPr>
            <p:cNvPr id="11300" name="Text Box 36"/>
            <p:cNvSpPr txBox="1">
              <a:spLocks noChangeArrowheads="1"/>
            </p:cNvSpPr>
            <p:nvPr/>
          </p:nvSpPr>
          <p:spPr bwMode="auto">
            <a:xfrm>
              <a:off x="3606" y="1434"/>
              <a:ext cx="197" cy="192"/>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400" b="1">
                  <a:solidFill>
                    <a:srgbClr val="FFCC66"/>
                  </a:solidFill>
                </a:rPr>
                <a:t>A</a:t>
              </a:r>
              <a:endParaRPr lang="es-MX" sz="1400" b="1">
                <a:solidFill>
                  <a:srgbClr val="FFCC66"/>
                </a:solidFill>
              </a:endParaRPr>
            </a:p>
          </p:txBody>
        </p:sp>
        <p:sp>
          <p:nvSpPr>
            <p:cNvPr id="11342" name="Line 78"/>
            <p:cNvSpPr>
              <a:spLocks noChangeShapeType="1"/>
            </p:cNvSpPr>
            <p:nvPr/>
          </p:nvSpPr>
          <p:spPr bwMode="auto">
            <a:xfrm>
              <a:off x="3552" y="1008"/>
              <a:ext cx="0" cy="1440"/>
            </a:xfrm>
            <a:prstGeom prst="line">
              <a:avLst/>
            </a:prstGeom>
            <a:noFill/>
            <a:ln w="9525">
              <a:solidFill>
                <a:schemeClr val="tx1"/>
              </a:solidFill>
              <a:round/>
              <a:headEnd/>
              <a:tailEnd/>
            </a:ln>
            <a:effectLst/>
          </p:spPr>
          <p:txBody>
            <a:bodyPr/>
            <a:lstStyle/>
            <a:p>
              <a:endParaRPr lang="es-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3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9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29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29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8" grpId="0" build="p" autoUpdateAnimBg="0"/>
      <p:bldP spid="11319" grpId="0" autoUpdateAnimBg="0"/>
      <p:bldP spid="11320" grpId="0" autoUpdateAnimBg="0"/>
      <p:bldP spid="113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s-ES"/>
              <a:t>Sensitividad para la Decisión</a:t>
            </a:r>
            <a:endParaRPr lang="es-MX"/>
          </a:p>
        </p:txBody>
      </p:sp>
      <p:sp>
        <p:nvSpPr>
          <p:cNvPr id="9219" name="Rectangle 3"/>
          <p:cNvSpPr>
            <a:spLocks noGrp="1" noChangeArrowheads="1"/>
          </p:cNvSpPr>
          <p:nvPr>
            <p:ph type="body" idx="1"/>
          </p:nvPr>
        </p:nvSpPr>
        <p:spPr>
          <a:xfrm>
            <a:off x="250825" y="4240196"/>
            <a:ext cx="1958975" cy="1800225"/>
          </a:xfrm>
        </p:spPr>
        <p:txBody>
          <a:bodyPr/>
          <a:lstStyle/>
          <a:p>
            <a:pPr marL="0" indent="0" algn="r">
              <a:lnSpc>
                <a:spcPct val="80000"/>
              </a:lnSpc>
              <a:buFontTx/>
              <a:buNone/>
            </a:pPr>
            <a:r>
              <a:rPr lang="es-ES" sz="1400"/>
              <a:t>Cuanto </a:t>
            </a:r>
            <a:r>
              <a:rPr lang="es-ES" sz="1400" b="1"/>
              <a:t>menos sensitiva</a:t>
            </a:r>
            <a:r>
              <a:rPr lang="es-ES" sz="1400"/>
              <a:t> es una situación a las variaciones de ciertas variables, </a:t>
            </a:r>
            <a:r>
              <a:rPr lang="es-ES" sz="1400" b="1"/>
              <a:t>menos relevancia</a:t>
            </a:r>
            <a:r>
              <a:rPr lang="es-ES" sz="1400"/>
              <a:t> tiene la incertidumbre sobre el comportamiento de dichas variables. </a:t>
            </a:r>
          </a:p>
          <a:p>
            <a:pPr marL="0" indent="0" algn="r">
              <a:lnSpc>
                <a:spcPct val="80000"/>
              </a:lnSpc>
              <a:buFontTx/>
              <a:buNone/>
            </a:pPr>
            <a:endParaRPr lang="es-ES" sz="1400"/>
          </a:p>
        </p:txBody>
      </p:sp>
      <p:grpSp>
        <p:nvGrpSpPr>
          <p:cNvPr id="2" name="Group 22"/>
          <p:cNvGrpSpPr>
            <a:grpSpLocks/>
          </p:cNvGrpSpPr>
          <p:nvPr/>
        </p:nvGrpSpPr>
        <p:grpSpPr bwMode="auto">
          <a:xfrm>
            <a:off x="2987675" y="2008171"/>
            <a:ext cx="3529013" cy="2736850"/>
            <a:chOff x="3152" y="1389"/>
            <a:chExt cx="2223" cy="1724"/>
          </a:xfrm>
        </p:grpSpPr>
        <p:sp>
          <p:nvSpPr>
            <p:cNvPr id="9236" name="Rectangle 20"/>
            <p:cNvSpPr>
              <a:spLocks noChangeArrowheads="1"/>
            </p:cNvSpPr>
            <p:nvPr/>
          </p:nvSpPr>
          <p:spPr bwMode="auto">
            <a:xfrm>
              <a:off x="3152" y="1389"/>
              <a:ext cx="2223" cy="1724"/>
            </a:xfrm>
            <a:prstGeom prst="rect">
              <a:avLst/>
            </a:prstGeom>
            <a:noFill/>
            <a:ln w="57150">
              <a:solidFill>
                <a:srgbClr val="FFCC66"/>
              </a:solidFill>
              <a:miter lim="800000"/>
              <a:headEnd/>
              <a:tailEnd/>
            </a:ln>
            <a:effectLst/>
          </p:spPr>
          <p:txBody>
            <a:bodyPr wrap="none" anchor="ctr"/>
            <a:lstStyle/>
            <a:p>
              <a:endParaRPr lang="es-AR"/>
            </a:p>
          </p:txBody>
        </p:sp>
        <p:sp>
          <p:nvSpPr>
            <p:cNvPr id="9224" name="Line 8"/>
            <p:cNvSpPr>
              <a:spLocks noChangeShapeType="1"/>
            </p:cNvSpPr>
            <p:nvPr/>
          </p:nvSpPr>
          <p:spPr bwMode="auto">
            <a:xfrm>
              <a:off x="3878" y="1526"/>
              <a:ext cx="0" cy="1179"/>
            </a:xfrm>
            <a:prstGeom prst="line">
              <a:avLst/>
            </a:prstGeom>
            <a:noFill/>
            <a:ln w="9525">
              <a:solidFill>
                <a:schemeClr val="tx1"/>
              </a:solidFill>
              <a:round/>
              <a:headEnd type="triangle" w="med" len="med"/>
              <a:tailEnd/>
            </a:ln>
            <a:effectLst/>
          </p:spPr>
          <p:txBody>
            <a:bodyPr/>
            <a:lstStyle/>
            <a:p>
              <a:endParaRPr lang="es-AR"/>
            </a:p>
          </p:txBody>
        </p:sp>
        <p:sp>
          <p:nvSpPr>
            <p:cNvPr id="9225" name="Line 9"/>
            <p:cNvSpPr>
              <a:spLocks noChangeShapeType="1"/>
            </p:cNvSpPr>
            <p:nvPr/>
          </p:nvSpPr>
          <p:spPr bwMode="auto">
            <a:xfrm>
              <a:off x="3878" y="2705"/>
              <a:ext cx="1451" cy="0"/>
            </a:xfrm>
            <a:prstGeom prst="line">
              <a:avLst/>
            </a:prstGeom>
            <a:noFill/>
            <a:ln w="9525">
              <a:solidFill>
                <a:schemeClr val="tx1"/>
              </a:solidFill>
              <a:round/>
              <a:headEnd/>
              <a:tailEnd type="triangle" w="med" len="med"/>
            </a:ln>
            <a:effectLst/>
          </p:spPr>
          <p:txBody>
            <a:bodyPr/>
            <a:lstStyle/>
            <a:p>
              <a:endParaRPr lang="es-AR"/>
            </a:p>
          </p:txBody>
        </p:sp>
        <p:sp>
          <p:nvSpPr>
            <p:cNvPr id="9226" name="Text Box 10"/>
            <p:cNvSpPr txBox="1">
              <a:spLocks noChangeArrowheads="1"/>
            </p:cNvSpPr>
            <p:nvPr/>
          </p:nvSpPr>
          <p:spPr bwMode="auto">
            <a:xfrm>
              <a:off x="3152" y="1934"/>
              <a:ext cx="719" cy="192"/>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400"/>
                <a:t>Sensitividad</a:t>
              </a:r>
              <a:endParaRPr lang="es-MX" sz="1400"/>
            </a:p>
          </p:txBody>
        </p:sp>
        <p:sp>
          <p:nvSpPr>
            <p:cNvPr id="9227" name="Text Box 11"/>
            <p:cNvSpPr txBox="1">
              <a:spLocks noChangeArrowheads="1"/>
            </p:cNvSpPr>
            <p:nvPr/>
          </p:nvSpPr>
          <p:spPr bwMode="auto">
            <a:xfrm>
              <a:off x="4150" y="2782"/>
              <a:ext cx="798" cy="192"/>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400"/>
                <a:t>Incertidumbre</a:t>
              </a:r>
              <a:endParaRPr lang="es-MX" sz="1400"/>
            </a:p>
          </p:txBody>
        </p:sp>
        <p:sp>
          <p:nvSpPr>
            <p:cNvPr id="9228" name="Line 12"/>
            <p:cNvSpPr>
              <a:spLocks noChangeShapeType="1"/>
            </p:cNvSpPr>
            <p:nvPr/>
          </p:nvSpPr>
          <p:spPr bwMode="auto">
            <a:xfrm flipV="1">
              <a:off x="3878" y="1571"/>
              <a:ext cx="1315" cy="1134"/>
            </a:xfrm>
            <a:prstGeom prst="line">
              <a:avLst/>
            </a:prstGeom>
            <a:noFill/>
            <a:ln w="28575">
              <a:solidFill>
                <a:srgbClr val="FFCC66"/>
              </a:solidFill>
              <a:prstDash val="sysDot"/>
              <a:round/>
              <a:headEnd/>
              <a:tailEnd/>
            </a:ln>
            <a:effectLst/>
          </p:spPr>
          <p:txBody>
            <a:bodyPr/>
            <a:lstStyle/>
            <a:p>
              <a:endParaRPr lang="es-AR"/>
            </a:p>
          </p:txBody>
        </p:sp>
        <p:sp>
          <p:nvSpPr>
            <p:cNvPr id="9230" name="Text Box 14"/>
            <p:cNvSpPr txBox="1">
              <a:spLocks noChangeArrowheads="1"/>
            </p:cNvSpPr>
            <p:nvPr/>
          </p:nvSpPr>
          <p:spPr bwMode="auto">
            <a:xfrm>
              <a:off x="3651" y="1480"/>
              <a:ext cx="200" cy="231"/>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800"/>
                <a:t>+</a:t>
              </a:r>
              <a:endParaRPr lang="es-MX" sz="1800"/>
            </a:p>
          </p:txBody>
        </p:sp>
        <p:sp>
          <p:nvSpPr>
            <p:cNvPr id="9231" name="Text Box 15"/>
            <p:cNvSpPr txBox="1">
              <a:spLocks noChangeArrowheads="1"/>
            </p:cNvSpPr>
            <p:nvPr/>
          </p:nvSpPr>
          <p:spPr bwMode="auto">
            <a:xfrm>
              <a:off x="5057" y="2750"/>
              <a:ext cx="200" cy="231"/>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800"/>
                <a:t>+</a:t>
              </a:r>
              <a:endParaRPr lang="es-MX" sz="1800"/>
            </a:p>
          </p:txBody>
        </p:sp>
        <p:sp>
          <p:nvSpPr>
            <p:cNvPr id="9232" name="Text Box 16"/>
            <p:cNvSpPr txBox="1">
              <a:spLocks noChangeArrowheads="1"/>
            </p:cNvSpPr>
            <p:nvPr/>
          </p:nvSpPr>
          <p:spPr bwMode="auto">
            <a:xfrm>
              <a:off x="3651" y="2524"/>
              <a:ext cx="164" cy="231"/>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800"/>
                <a:t>-</a:t>
              </a:r>
              <a:endParaRPr lang="es-MX" sz="1800"/>
            </a:p>
          </p:txBody>
        </p:sp>
        <p:sp>
          <p:nvSpPr>
            <p:cNvPr id="9233" name="Text Box 17"/>
            <p:cNvSpPr txBox="1">
              <a:spLocks noChangeArrowheads="1"/>
            </p:cNvSpPr>
            <p:nvPr/>
          </p:nvSpPr>
          <p:spPr bwMode="auto">
            <a:xfrm>
              <a:off x="3878" y="2750"/>
              <a:ext cx="164" cy="231"/>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800"/>
                <a:t>-</a:t>
              </a:r>
              <a:endParaRPr lang="es-MX" sz="1800"/>
            </a:p>
          </p:txBody>
        </p:sp>
      </p:grpSp>
      <p:sp>
        <p:nvSpPr>
          <p:cNvPr id="9239" name="Text Box 23"/>
          <p:cNvSpPr txBox="1">
            <a:spLocks noChangeArrowheads="1"/>
          </p:cNvSpPr>
          <p:nvPr/>
        </p:nvSpPr>
        <p:spPr bwMode="auto">
          <a:xfrm>
            <a:off x="5715008" y="1071546"/>
            <a:ext cx="3060700" cy="998537"/>
          </a:xfrm>
          <a:prstGeom prst="rect">
            <a:avLst/>
          </a:prstGeom>
          <a:noFill/>
          <a:ln w="9525">
            <a:noFill/>
            <a:miter lim="800000"/>
            <a:headEnd/>
            <a:tailEnd/>
          </a:ln>
          <a:effectLst/>
        </p:spPr>
        <p:txBody>
          <a:bodyPr>
            <a:spAutoFit/>
          </a:bodyPr>
          <a:lstStyle/>
          <a:p>
            <a:pPr algn="r">
              <a:lnSpc>
                <a:spcPct val="90000"/>
              </a:lnSpc>
              <a:buFontTx/>
              <a:buNone/>
            </a:pPr>
            <a:r>
              <a:rPr lang="es-ES" sz="1600">
                <a:solidFill>
                  <a:schemeClr val="accent2">
                    <a:lumMod val="75000"/>
                  </a:schemeClr>
                </a:solidFill>
              </a:rPr>
              <a:t>Cuanto </a:t>
            </a:r>
            <a:r>
              <a:rPr lang="es-ES" sz="1600" b="1">
                <a:solidFill>
                  <a:schemeClr val="accent2">
                    <a:lumMod val="75000"/>
                  </a:schemeClr>
                </a:solidFill>
              </a:rPr>
              <a:t>más sensitivo</a:t>
            </a:r>
            <a:r>
              <a:rPr lang="es-ES" sz="1600">
                <a:solidFill>
                  <a:schemeClr val="accent2">
                    <a:lumMod val="75000"/>
                  </a:schemeClr>
                </a:solidFill>
              </a:rPr>
              <a:t> es un sistema, </a:t>
            </a:r>
            <a:r>
              <a:rPr lang="es-ES" sz="1600" b="1">
                <a:solidFill>
                  <a:schemeClr val="accent2">
                    <a:lumMod val="75000"/>
                  </a:schemeClr>
                </a:solidFill>
              </a:rPr>
              <a:t>mayor relevancia</a:t>
            </a:r>
            <a:r>
              <a:rPr lang="es-ES" sz="1600">
                <a:solidFill>
                  <a:schemeClr val="accent2">
                    <a:lumMod val="75000"/>
                  </a:schemeClr>
                </a:solidFill>
              </a:rPr>
              <a:t> tiene la </a:t>
            </a:r>
            <a:r>
              <a:rPr lang="es-ES" sz="1600" b="1">
                <a:solidFill>
                  <a:schemeClr val="accent2">
                    <a:lumMod val="75000"/>
                  </a:schemeClr>
                </a:solidFill>
              </a:rPr>
              <a:t>incertidumbre.</a:t>
            </a:r>
            <a:endParaRPr lang="es-MX" sz="1600">
              <a:solidFill>
                <a:schemeClr val="accent2">
                  <a:lumMod val="75000"/>
                </a:schemeClr>
              </a:solidFill>
            </a:endParaRPr>
          </a:p>
          <a:p>
            <a:pPr algn="r" eaLnBrk="0" hangingPunct="0">
              <a:lnSpc>
                <a:spcPct val="100000"/>
              </a:lnSpc>
              <a:spcBef>
                <a:spcPct val="0"/>
              </a:spcBef>
              <a:buFontTx/>
              <a:buNone/>
            </a:pPr>
            <a:endParaRPr lang="es-MX" sz="1600">
              <a:solidFill>
                <a:schemeClr val="accent2">
                  <a:lumMod val="75000"/>
                </a:schemeClr>
              </a:solidFill>
            </a:endParaRPr>
          </a:p>
        </p:txBody>
      </p:sp>
      <p:cxnSp>
        <p:nvCxnSpPr>
          <p:cNvPr id="9240" name="AutoShape 24"/>
          <p:cNvCxnSpPr>
            <a:cxnSpLocks noChangeShapeType="1"/>
            <a:stCxn id="9239" idx="2"/>
          </p:cNvCxnSpPr>
          <p:nvPr/>
        </p:nvCxnSpPr>
        <p:spPr bwMode="auto">
          <a:xfrm rot="5400000">
            <a:off x="6726245" y="1922446"/>
            <a:ext cx="371475" cy="666750"/>
          </a:xfrm>
          <a:prstGeom prst="bentConnector2">
            <a:avLst/>
          </a:prstGeom>
          <a:noFill/>
          <a:ln w="9525">
            <a:solidFill>
              <a:schemeClr val="bg2"/>
            </a:solidFill>
            <a:miter lim="800000"/>
            <a:headEnd type="triangle" w="med" len="med"/>
            <a:tailEnd/>
          </a:ln>
          <a:effectLst/>
        </p:spPr>
      </p:cxnSp>
      <p:cxnSp>
        <p:nvCxnSpPr>
          <p:cNvPr id="9241" name="AutoShape 25"/>
          <p:cNvCxnSpPr>
            <a:cxnSpLocks noChangeShapeType="1"/>
          </p:cNvCxnSpPr>
          <p:nvPr/>
        </p:nvCxnSpPr>
        <p:spPr bwMode="auto">
          <a:xfrm flipV="1">
            <a:off x="2195513" y="4887896"/>
            <a:ext cx="1354137" cy="712788"/>
          </a:xfrm>
          <a:prstGeom prst="bentConnector2">
            <a:avLst/>
          </a:prstGeom>
          <a:noFill/>
          <a:ln w="9525">
            <a:solidFill>
              <a:schemeClr val="bg2"/>
            </a:solidFill>
            <a:miter lim="800000"/>
            <a:headEnd type="triangle" w="med" len="med"/>
            <a:tailEn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title"/>
          </p:nvPr>
        </p:nvSpPr>
        <p:spPr/>
        <p:txBody>
          <a:bodyPr/>
          <a:lstStyle/>
          <a:p>
            <a:r>
              <a:rPr lang="es-ES"/>
              <a:t>Sensitividad para la Decisión</a:t>
            </a:r>
            <a:endParaRPr lang="es-MX"/>
          </a:p>
        </p:txBody>
      </p:sp>
      <p:sp>
        <p:nvSpPr>
          <p:cNvPr id="88068" name="Rectangle 4"/>
          <p:cNvSpPr>
            <a:spLocks noGrp="1" noChangeArrowheads="1"/>
          </p:cNvSpPr>
          <p:nvPr>
            <p:ph type="body" idx="1"/>
          </p:nvPr>
        </p:nvSpPr>
        <p:spPr>
          <a:xfrm>
            <a:off x="806450" y="1700213"/>
            <a:ext cx="6983413" cy="865187"/>
          </a:xfrm>
        </p:spPr>
        <p:txBody>
          <a:bodyPr/>
          <a:lstStyle/>
          <a:p>
            <a:pPr marL="0" indent="0" algn="ctr">
              <a:lnSpc>
                <a:spcPct val="80000"/>
              </a:lnSpc>
              <a:buFontTx/>
              <a:buNone/>
            </a:pPr>
            <a:r>
              <a:rPr lang="es-ES" sz="1800">
                <a:solidFill>
                  <a:schemeClr val="accent2">
                    <a:lumMod val="75000"/>
                  </a:schemeClr>
                </a:solidFill>
              </a:rPr>
              <a:t>En función a la incertidumbre del universo, si las variables se encuentran en incertidumbre, para poder resolverlo deberíamos utilizar los criterios anti-incertidumbre.</a:t>
            </a:r>
          </a:p>
        </p:txBody>
      </p:sp>
      <p:sp>
        <p:nvSpPr>
          <p:cNvPr id="88083" name="Text Box 19"/>
          <p:cNvSpPr txBox="1">
            <a:spLocks noChangeArrowheads="1"/>
          </p:cNvSpPr>
          <p:nvPr/>
        </p:nvSpPr>
        <p:spPr bwMode="auto">
          <a:xfrm>
            <a:off x="1836738" y="3338513"/>
            <a:ext cx="4968027" cy="646331"/>
          </a:xfrm>
          <a:prstGeom prst="rect">
            <a:avLst/>
          </a:prstGeom>
          <a:noFill/>
          <a:ln w="9525" algn="ctr">
            <a:noFill/>
            <a:miter lim="800000"/>
            <a:headEnd/>
            <a:tailEnd/>
          </a:ln>
          <a:effectLst/>
        </p:spPr>
        <p:txBody>
          <a:bodyPr wrap="none">
            <a:spAutoFit/>
          </a:bodyPr>
          <a:lstStyle/>
          <a:p>
            <a:pPr marL="342900" indent="-342900">
              <a:buFontTx/>
              <a:buNone/>
            </a:pPr>
            <a:r>
              <a:rPr lang="es-ES" sz="1800">
                <a:solidFill>
                  <a:schemeClr val="accent2">
                    <a:lumMod val="75000"/>
                  </a:schemeClr>
                </a:solidFill>
              </a:rPr>
              <a:t>Pero los valores esperados de las  alternativas</a:t>
            </a:r>
          </a:p>
          <a:p>
            <a:pPr marL="342900" indent="-342900">
              <a:buFontTx/>
              <a:buNone/>
            </a:pPr>
            <a:r>
              <a:rPr lang="es-ES" sz="1800">
                <a:solidFill>
                  <a:schemeClr val="accent2">
                    <a:lumMod val="75000"/>
                  </a:schemeClr>
                </a:solidFill>
              </a:rPr>
              <a:t> varían en función al rango de probabilidades</a:t>
            </a:r>
            <a:endParaRPr lang="es-AR" sz="1800">
              <a:solidFill>
                <a:schemeClr val="accent2">
                  <a:lumMod val="75000"/>
                </a:schemeClr>
              </a:solidFill>
            </a:endParaRPr>
          </a:p>
        </p:txBody>
      </p:sp>
      <p:sp>
        <p:nvSpPr>
          <p:cNvPr id="88084" name="Text Box 20"/>
          <p:cNvSpPr txBox="1">
            <a:spLocks noChangeArrowheads="1"/>
          </p:cNvSpPr>
          <p:nvPr/>
        </p:nvSpPr>
        <p:spPr bwMode="auto">
          <a:xfrm>
            <a:off x="1019847" y="4705350"/>
            <a:ext cx="6558206" cy="646331"/>
          </a:xfrm>
          <a:prstGeom prst="rect">
            <a:avLst/>
          </a:prstGeom>
          <a:noFill/>
          <a:ln w="9525" algn="ctr">
            <a:noFill/>
            <a:miter lim="800000"/>
            <a:headEnd/>
            <a:tailEnd/>
          </a:ln>
          <a:effectLst/>
        </p:spPr>
        <p:txBody>
          <a:bodyPr wrap="none">
            <a:spAutoFit/>
          </a:bodyPr>
          <a:lstStyle/>
          <a:p>
            <a:pPr marL="342900" indent="-342900" algn="ctr">
              <a:buFontTx/>
              <a:buNone/>
            </a:pPr>
            <a:r>
              <a:rPr lang="es-ES" sz="1800">
                <a:solidFill>
                  <a:schemeClr val="accent2">
                    <a:lumMod val="75000"/>
                  </a:schemeClr>
                </a:solidFill>
              </a:rPr>
              <a:t>El análisis de sensitividad</a:t>
            </a:r>
          </a:p>
          <a:p>
            <a:pPr marL="342900" indent="-342900" algn="ctr">
              <a:buFontTx/>
              <a:buNone/>
            </a:pPr>
            <a:r>
              <a:rPr lang="es-ES" sz="1800">
                <a:solidFill>
                  <a:schemeClr val="accent2">
                    <a:lumMod val="75000"/>
                  </a:schemeClr>
                </a:solidFill>
              </a:rPr>
              <a:t> nos permite saber que alternativa elegir según dichos rangos.</a:t>
            </a:r>
            <a:endParaRPr lang="es-AR" sz="1800">
              <a:solidFill>
                <a:schemeClr val="accent2">
                  <a:lumMod val="75000"/>
                </a:schemeClr>
              </a:solidFill>
            </a:endParaRPr>
          </a:p>
        </p:txBody>
      </p:sp>
      <p:sp>
        <p:nvSpPr>
          <p:cNvPr id="88085" name="AutoShape 21"/>
          <p:cNvSpPr>
            <a:spLocks noChangeArrowheads="1"/>
          </p:cNvSpPr>
          <p:nvPr/>
        </p:nvSpPr>
        <p:spPr bwMode="auto">
          <a:xfrm>
            <a:off x="3975100" y="2708275"/>
            <a:ext cx="647700" cy="360363"/>
          </a:xfrm>
          <a:prstGeom prst="downArrow">
            <a:avLst>
              <a:gd name="adj1" fmla="val 50000"/>
              <a:gd name="adj2" fmla="val 25000"/>
            </a:avLst>
          </a:prstGeom>
          <a:solidFill>
            <a:srgbClr val="FFCC00"/>
          </a:solidFill>
          <a:ln w="3175">
            <a:solidFill>
              <a:schemeClr val="tx1"/>
            </a:solidFill>
            <a:miter lim="800000"/>
            <a:headEnd/>
            <a:tailEnd/>
          </a:ln>
          <a:effectLst/>
        </p:spPr>
        <p:txBody>
          <a:bodyPr wrap="none" anchor="ctr"/>
          <a:lstStyle/>
          <a:p>
            <a:endParaRPr lang="es-AR">
              <a:solidFill>
                <a:schemeClr val="accent2">
                  <a:lumMod val="75000"/>
                </a:schemeClr>
              </a:solidFill>
            </a:endParaRPr>
          </a:p>
        </p:txBody>
      </p:sp>
      <p:sp>
        <p:nvSpPr>
          <p:cNvPr id="88086" name="AutoShape 22"/>
          <p:cNvSpPr>
            <a:spLocks noChangeArrowheads="1"/>
          </p:cNvSpPr>
          <p:nvPr/>
        </p:nvSpPr>
        <p:spPr bwMode="auto">
          <a:xfrm>
            <a:off x="3975100" y="4149725"/>
            <a:ext cx="647700" cy="360363"/>
          </a:xfrm>
          <a:prstGeom prst="downArrow">
            <a:avLst>
              <a:gd name="adj1" fmla="val 50000"/>
              <a:gd name="adj2" fmla="val 25000"/>
            </a:avLst>
          </a:prstGeom>
          <a:solidFill>
            <a:srgbClr val="FFCC00"/>
          </a:solidFill>
          <a:ln w="3175">
            <a:solidFill>
              <a:schemeClr val="tx1"/>
            </a:solidFill>
            <a:miter lim="800000"/>
            <a:headEnd/>
            <a:tailEnd/>
          </a:ln>
          <a:effectLst/>
        </p:spPr>
        <p:txBody>
          <a:bodyPr wrap="none" anchor="ctr"/>
          <a:lstStyle/>
          <a:p>
            <a:endParaRPr lang="es-AR">
              <a:solidFill>
                <a:schemeClr val="accent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0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p:bldP spid="88083" grpId="0"/>
      <p:bldP spid="88084" grpId="0"/>
      <p:bldP spid="88085" grpId="0" animBg="1"/>
      <p:bldP spid="880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Rectangle 16"/>
          <p:cNvSpPr>
            <a:spLocks noChangeArrowheads="1"/>
          </p:cNvSpPr>
          <p:nvPr/>
        </p:nvSpPr>
        <p:spPr bwMode="auto">
          <a:xfrm>
            <a:off x="3963988" y="1935146"/>
            <a:ext cx="1135062" cy="647700"/>
          </a:xfrm>
          <a:prstGeom prst="rect">
            <a:avLst/>
          </a:prstGeom>
          <a:solidFill>
            <a:srgbClr val="FFCC00"/>
          </a:solidFill>
          <a:ln w="9525">
            <a:solidFill>
              <a:schemeClr val="tx1"/>
            </a:solidFill>
            <a:miter lim="800000"/>
            <a:headEnd/>
            <a:tailEnd/>
          </a:ln>
          <a:effectLst/>
        </p:spPr>
        <p:txBody>
          <a:bodyPr wrap="none" anchor="ctr"/>
          <a:lstStyle/>
          <a:p>
            <a:pPr algn="ctr">
              <a:lnSpc>
                <a:spcPct val="100000"/>
              </a:lnSpc>
              <a:spcBef>
                <a:spcPct val="0"/>
              </a:spcBef>
              <a:buFontTx/>
              <a:buNone/>
            </a:pPr>
            <a:r>
              <a:rPr lang="es-ES" sz="1000"/>
              <a:t>Análisis </a:t>
            </a:r>
          </a:p>
          <a:p>
            <a:pPr algn="ctr">
              <a:lnSpc>
                <a:spcPct val="100000"/>
              </a:lnSpc>
              <a:spcBef>
                <a:spcPct val="0"/>
              </a:spcBef>
              <a:buFontTx/>
              <a:buNone/>
            </a:pPr>
            <a:r>
              <a:rPr lang="es-ES" sz="1000"/>
              <a:t>de Sensitividad</a:t>
            </a:r>
            <a:endParaRPr lang="es-MX" sz="1000"/>
          </a:p>
        </p:txBody>
      </p:sp>
      <p:sp>
        <p:nvSpPr>
          <p:cNvPr id="17425" name="Rectangle 17"/>
          <p:cNvSpPr>
            <a:spLocks noChangeArrowheads="1"/>
          </p:cNvSpPr>
          <p:nvPr/>
        </p:nvSpPr>
        <p:spPr bwMode="auto">
          <a:xfrm>
            <a:off x="6821488" y="5286388"/>
            <a:ext cx="1135062" cy="647700"/>
          </a:xfrm>
          <a:prstGeom prst="rect">
            <a:avLst/>
          </a:prstGeom>
          <a:solidFill>
            <a:srgbClr val="FFCC00"/>
          </a:solidFill>
          <a:ln w="9525">
            <a:solidFill>
              <a:schemeClr val="tx1"/>
            </a:solidFill>
            <a:miter lim="800000"/>
            <a:headEnd/>
            <a:tailEnd/>
          </a:ln>
          <a:effectLst/>
        </p:spPr>
        <p:txBody>
          <a:bodyPr wrap="none" anchor="ctr"/>
          <a:lstStyle/>
          <a:p>
            <a:pPr algn="ctr">
              <a:lnSpc>
                <a:spcPct val="100000"/>
              </a:lnSpc>
              <a:spcBef>
                <a:spcPct val="0"/>
              </a:spcBef>
              <a:buFontTx/>
              <a:buNone/>
            </a:pPr>
            <a:r>
              <a:rPr lang="es-ES" sz="1000"/>
              <a:t>Selección </a:t>
            </a:r>
          </a:p>
          <a:p>
            <a:pPr algn="ctr">
              <a:lnSpc>
                <a:spcPct val="100000"/>
              </a:lnSpc>
              <a:spcBef>
                <a:spcPct val="0"/>
              </a:spcBef>
              <a:buFontTx/>
              <a:buNone/>
            </a:pPr>
            <a:r>
              <a:rPr lang="es-ES" sz="1000"/>
              <a:t>De Alternativa</a:t>
            </a:r>
            <a:endParaRPr lang="es-MX" sz="1000"/>
          </a:p>
        </p:txBody>
      </p:sp>
      <p:sp>
        <p:nvSpPr>
          <p:cNvPr id="17426" name="Rectangle 18"/>
          <p:cNvSpPr>
            <a:spLocks noChangeArrowheads="1"/>
          </p:cNvSpPr>
          <p:nvPr/>
        </p:nvSpPr>
        <p:spPr bwMode="auto">
          <a:xfrm>
            <a:off x="2301875" y="3735371"/>
            <a:ext cx="1135063" cy="647700"/>
          </a:xfrm>
          <a:prstGeom prst="rect">
            <a:avLst/>
          </a:prstGeom>
          <a:solidFill>
            <a:srgbClr val="FFCC00"/>
          </a:solidFill>
          <a:ln w="9525">
            <a:solidFill>
              <a:schemeClr val="tx1"/>
            </a:solidFill>
            <a:miter lim="800000"/>
            <a:headEnd/>
            <a:tailEnd/>
          </a:ln>
          <a:effectLst/>
        </p:spPr>
        <p:txBody>
          <a:bodyPr wrap="none" anchor="ctr"/>
          <a:lstStyle/>
          <a:p>
            <a:pPr algn="ctr">
              <a:lnSpc>
                <a:spcPct val="100000"/>
              </a:lnSpc>
              <a:spcBef>
                <a:spcPct val="0"/>
              </a:spcBef>
              <a:buFontTx/>
              <a:buNone/>
            </a:pPr>
            <a:r>
              <a:rPr lang="es-ES" sz="1000"/>
              <a:t>Análisis del </a:t>
            </a:r>
          </a:p>
          <a:p>
            <a:pPr algn="ctr">
              <a:lnSpc>
                <a:spcPct val="100000"/>
              </a:lnSpc>
              <a:spcBef>
                <a:spcPct val="0"/>
              </a:spcBef>
              <a:buFontTx/>
              <a:buNone/>
            </a:pPr>
            <a:r>
              <a:rPr lang="es-ES" sz="1000"/>
              <a:t>costo de la</a:t>
            </a:r>
          </a:p>
          <a:p>
            <a:pPr algn="ctr">
              <a:lnSpc>
                <a:spcPct val="100000"/>
              </a:lnSpc>
              <a:spcBef>
                <a:spcPct val="0"/>
              </a:spcBef>
              <a:buFontTx/>
              <a:buNone/>
            </a:pPr>
            <a:r>
              <a:rPr lang="es-ES" sz="1000"/>
              <a:t> Información -Bayes</a:t>
            </a:r>
            <a:endParaRPr lang="es-MX" sz="1000"/>
          </a:p>
        </p:txBody>
      </p:sp>
      <p:sp>
        <p:nvSpPr>
          <p:cNvPr id="17427" name="Rectangle 19"/>
          <p:cNvSpPr>
            <a:spLocks noChangeArrowheads="1"/>
          </p:cNvSpPr>
          <p:nvPr/>
        </p:nvSpPr>
        <p:spPr bwMode="auto">
          <a:xfrm>
            <a:off x="3963988" y="1071546"/>
            <a:ext cx="1135062" cy="647700"/>
          </a:xfrm>
          <a:prstGeom prst="rect">
            <a:avLst/>
          </a:prstGeom>
          <a:solidFill>
            <a:srgbClr val="FFCC00"/>
          </a:solidFill>
          <a:ln w="9525">
            <a:solidFill>
              <a:schemeClr val="tx1"/>
            </a:solidFill>
            <a:miter lim="800000"/>
            <a:headEnd/>
            <a:tailEnd/>
          </a:ln>
          <a:effectLst/>
        </p:spPr>
        <p:txBody>
          <a:bodyPr wrap="none" anchor="ctr"/>
          <a:lstStyle/>
          <a:p>
            <a:pPr algn="ctr">
              <a:lnSpc>
                <a:spcPct val="100000"/>
              </a:lnSpc>
              <a:spcBef>
                <a:spcPct val="0"/>
              </a:spcBef>
              <a:buFontTx/>
              <a:buNone/>
            </a:pPr>
            <a:r>
              <a:rPr lang="es-ES" sz="1000"/>
              <a:t>Situación </a:t>
            </a:r>
          </a:p>
          <a:p>
            <a:pPr algn="ctr">
              <a:lnSpc>
                <a:spcPct val="100000"/>
              </a:lnSpc>
              <a:spcBef>
                <a:spcPct val="0"/>
              </a:spcBef>
              <a:buFontTx/>
              <a:buNone/>
            </a:pPr>
            <a:r>
              <a:rPr lang="es-ES" sz="1000"/>
              <a:t>de Decisión</a:t>
            </a:r>
            <a:endParaRPr lang="es-MX" sz="1000"/>
          </a:p>
        </p:txBody>
      </p:sp>
      <p:sp>
        <p:nvSpPr>
          <p:cNvPr id="17428" name="Oval 20"/>
          <p:cNvSpPr>
            <a:spLocks noChangeArrowheads="1"/>
          </p:cNvSpPr>
          <p:nvPr/>
        </p:nvSpPr>
        <p:spPr bwMode="auto">
          <a:xfrm>
            <a:off x="1516063" y="4856146"/>
            <a:ext cx="407987" cy="412750"/>
          </a:xfrm>
          <a:prstGeom prst="ellipse">
            <a:avLst/>
          </a:prstGeom>
          <a:solidFill>
            <a:srgbClr val="FFCC00"/>
          </a:solidFill>
          <a:ln w="9525">
            <a:solidFill>
              <a:schemeClr val="tx1"/>
            </a:solidFill>
            <a:round/>
            <a:headEnd/>
            <a:tailEnd/>
          </a:ln>
          <a:effectLst/>
        </p:spPr>
        <p:txBody>
          <a:bodyPr wrap="none" anchor="ctr"/>
          <a:lstStyle/>
          <a:p>
            <a:pPr algn="ctr">
              <a:lnSpc>
                <a:spcPct val="100000"/>
              </a:lnSpc>
              <a:spcBef>
                <a:spcPct val="0"/>
              </a:spcBef>
              <a:buFontTx/>
              <a:buNone/>
            </a:pPr>
            <a:r>
              <a:rPr lang="es-ES" sz="1000" b="1"/>
              <a:t>Si</a:t>
            </a:r>
            <a:endParaRPr lang="es-MX" sz="1000" b="1"/>
          </a:p>
        </p:txBody>
      </p:sp>
      <p:sp>
        <p:nvSpPr>
          <p:cNvPr id="17429" name="Oval 21"/>
          <p:cNvSpPr>
            <a:spLocks noChangeArrowheads="1"/>
          </p:cNvSpPr>
          <p:nvPr/>
        </p:nvSpPr>
        <p:spPr bwMode="auto">
          <a:xfrm>
            <a:off x="5405438" y="4856146"/>
            <a:ext cx="407987" cy="412750"/>
          </a:xfrm>
          <a:prstGeom prst="ellipse">
            <a:avLst/>
          </a:prstGeom>
          <a:solidFill>
            <a:srgbClr val="808080"/>
          </a:solidFill>
          <a:ln w="9525">
            <a:solidFill>
              <a:schemeClr val="tx1"/>
            </a:solidFill>
            <a:round/>
            <a:headEnd/>
            <a:tailEnd/>
          </a:ln>
          <a:effectLst/>
        </p:spPr>
        <p:txBody>
          <a:bodyPr wrap="none" anchor="ctr"/>
          <a:lstStyle/>
          <a:p>
            <a:pPr algn="ctr">
              <a:lnSpc>
                <a:spcPct val="100000"/>
              </a:lnSpc>
              <a:spcBef>
                <a:spcPct val="0"/>
              </a:spcBef>
              <a:buFontTx/>
              <a:buNone/>
            </a:pPr>
            <a:r>
              <a:rPr lang="es-ES" sz="1000" b="1">
                <a:solidFill>
                  <a:srgbClr val="FFCC00"/>
                </a:solidFill>
              </a:rPr>
              <a:t>No</a:t>
            </a:r>
            <a:endParaRPr lang="es-MX" sz="1000" b="1">
              <a:solidFill>
                <a:srgbClr val="FFCC00"/>
              </a:solidFill>
            </a:endParaRPr>
          </a:p>
        </p:txBody>
      </p:sp>
      <p:sp>
        <p:nvSpPr>
          <p:cNvPr id="17430" name="Oval 22"/>
          <p:cNvSpPr>
            <a:spLocks noChangeArrowheads="1"/>
          </p:cNvSpPr>
          <p:nvPr/>
        </p:nvSpPr>
        <p:spPr bwMode="auto">
          <a:xfrm>
            <a:off x="2679700" y="3063858"/>
            <a:ext cx="379413" cy="412750"/>
          </a:xfrm>
          <a:prstGeom prst="ellipse">
            <a:avLst/>
          </a:prstGeom>
          <a:solidFill>
            <a:srgbClr val="FFCC00"/>
          </a:solidFill>
          <a:ln w="9525">
            <a:solidFill>
              <a:schemeClr val="tx1"/>
            </a:solidFill>
            <a:round/>
            <a:headEnd/>
            <a:tailEnd/>
          </a:ln>
          <a:effectLst/>
        </p:spPr>
        <p:txBody>
          <a:bodyPr wrap="none" anchor="ctr"/>
          <a:lstStyle/>
          <a:p>
            <a:pPr algn="ctr">
              <a:lnSpc>
                <a:spcPct val="100000"/>
              </a:lnSpc>
              <a:spcBef>
                <a:spcPct val="0"/>
              </a:spcBef>
              <a:buFontTx/>
              <a:buNone/>
            </a:pPr>
            <a:r>
              <a:rPr lang="es-ES" sz="1000" b="1"/>
              <a:t>Si</a:t>
            </a:r>
            <a:endParaRPr lang="es-MX" sz="1000" b="1"/>
          </a:p>
        </p:txBody>
      </p:sp>
      <p:sp>
        <p:nvSpPr>
          <p:cNvPr id="17431" name="Oval 23"/>
          <p:cNvSpPr>
            <a:spLocks noChangeArrowheads="1"/>
          </p:cNvSpPr>
          <p:nvPr/>
        </p:nvSpPr>
        <p:spPr bwMode="auto">
          <a:xfrm>
            <a:off x="5429250" y="3063858"/>
            <a:ext cx="379413" cy="412750"/>
          </a:xfrm>
          <a:prstGeom prst="ellipse">
            <a:avLst/>
          </a:prstGeom>
          <a:solidFill>
            <a:srgbClr val="808080"/>
          </a:solidFill>
          <a:ln w="9525">
            <a:solidFill>
              <a:schemeClr val="tx1"/>
            </a:solidFill>
            <a:round/>
            <a:headEnd/>
            <a:tailEnd/>
          </a:ln>
          <a:effectLst/>
        </p:spPr>
        <p:txBody>
          <a:bodyPr wrap="none" anchor="ctr"/>
          <a:lstStyle/>
          <a:p>
            <a:pPr algn="ctr">
              <a:lnSpc>
                <a:spcPct val="100000"/>
              </a:lnSpc>
              <a:spcBef>
                <a:spcPct val="0"/>
              </a:spcBef>
              <a:buFontTx/>
              <a:buNone/>
            </a:pPr>
            <a:r>
              <a:rPr lang="es-ES" sz="1000" b="1">
                <a:solidFill>
                  <a:srgbClr val="FFCC00"/>
                </a:solidFill>
              </a:rPr>
              <a:t>No</a:t>
            </a:r>
            <a:endParaRPr lang="es-MX" sz="1000" b="1">
              <a:solidFill>
                <a:srgbClr val="FFCC00"/>
              </a:solidFill>
            </a:endParaRPr>
          </a:p>
        </p:txBody>
      </p:sp>
      <p:sp>
        <p:nvSpPr>
          <p:cNvPr id="17432" name="AutoShape 24"/>
          <p:cNvSpPr>
            <a:spLocks noChangeArrowheads="1"/>
          </p:cNvSpPr>
          <p:nvPr/>
        </p:nvSpPr>
        <p:spPr bwMode="auto">
          <a:xfrm>
            <a:off x="3990975" y="2798746"/>
            <a:ext cx="1081088" cy="941387"/>
          </a:xfrm>
          <a:prstGeom prst="flowChartDecision">
            <a:avLst/>
          </a:prstGeom>
          <a:solidFill>
            <a:srgbClr val="FFCC00"/>
          </a:solidFill>
          <a:ln w="9525">
            <a:solidFill>
              <a:schemeClr val="tx1"/>
            </a:solidFill>
            <a:miter lim="800000"/>
            <a:headEnd/>
            <a:tailEnd/>
          </a:ln>
          <a:effectLst/>
        </p:spPr>
        <p:txBody>
          <a:bodyPr wrap="none" anchor="ctr"/>
          <a:lstStyle/>
          <a:p>
            <a:pPr algn="ctr">
              <a:lnSpc>
                <a:spcPct val="100000"/>
              </a:lnSpc>
              <a:spcBef>
                <a:spcPct val="0"/>
              </a:spcBef>
              <a:buFontTx/>
              <a:buNone/>
            </a:pPr>
            <a:r>
              <a:rPr lang="es-ES" sz="1000"/>
              <a:t>¿Más</a:t>
            </a:r>
          </a:p>
          <a:p>
            <a:pPr algn="ctr">
              <a:lnSpc>
                <a:spcPct val="100000"/>
              </a:lnSpc>
              <a:spcBef>
                <a:spcPct val="0"/>
              </a:spcBef>
              <a:buFontTx/>
              <a:buNone/>
            </a:pPr>
            <a:r>
              <a:rPr lang="es-ES" sz="1000"/>
              <a:t>Información?</a:t>
            </a:r>
            <a:endParaRPr lang="es-MX" sz="1000"/>
          </a:p>
        </p:txBody>
      </p:sp>
      <p:sp>
        <p:nvSpPr>
          <p:cNvPr id="17433" name="AutoShape 25"/>
          <p:cNvSpPr>
            <a:spLocks noChangeArrowheads="1"/>
          </p:cNvSpPr>
          <p:nvPr/>
        </p:nvSpPr>
        <p:spPr bwMode="auto">
          <a:xfrm>
            <a:off x="2328863" y="4592621"/>
            <a:ext cx="1081087" cy="941387"/>
          </a:xfrm>
          <a:prstGeom prst="flowChartDecision">
            <a:avLst/>
          </a:prstGeom>
          <a:solidFill>
            <a:srgbClr val="FFCC00"/>
          </a:solidFill>
          <a:ln w="9525">
            <a:solidFill>
              <a:schemeClr val="tx1"/>
            </a:solidFill>
            <a:miter lim="800000"/>
            <a:headEnd/>
            <a:tailEnd/>
          </a:ln>
          <a:effectLst/>
        </p:spPr>
        <p:txBody>
          <a:bodyPr wrap="none" anchor="ctr"/>
          <a:lstStyle/>
          <a:p>
            <a:pPr algn="ctr">
              <a:lnSpc>
                <a:spcPct val="100000"/>
              </a:lnSpc>
              <a:spcBef>
                <a:spcPct val="0"/>
              </a:spcBef>
              <a:buFontTx/>
              <a:buNone/>
            </a:pPr>
            <a:r>
              <a:rPr lang="es-ES" sz="1000"/>
              <a:t>¿Compra?</a:t>
            </a:r>
            <a:endParaRPr lang="es-MX" sz="1000"/>
          </a:p>
        </p:txBody>
      </p:sp>
      <p:cxnSp>
        <p:nvCxnSpPr>
          <p:cNvPr id="17434" name="AutoShape 26"/>
          <p:cNvCxnSpPr>
            <a:cxnSpLocks noChangeShapeType="1"/>
            <a:stCxn id="17427" idx="2"/>
            <a:endCxn id="17424" idx="0"/>
          </p:cNvCxnSpPr>
          <p:nvPr/>
        </p:nvCxnSpPr>
        <p:spPr bwMode="auto">
          <a:xfrm>
            <a:off x="4532313" y="1719246"/>
            <a:ext cx="0" cy="215900"/>
          </a:xfrm>
          <a:prstGeom prst="straightConnector1">
            <a:avLst/>
          </a:prstGeom>
          <a:noFill/>
          <a:ln w="9525">
            <a:solidFill>
              <a:schemeClr val="tx1"/>
            </a:solidFill>
            <a:round/>
            <a:headEnd/>
            <a:tailEnd type="triangle" w="med" len="med"/>
          </a:ln>
          <a:effectLst/>
        </p:spPr>
      </p:cxnSp>
      <p:cxnSp>
        <p:nvCxnSpPr>
          <p:cNvPr id="17435" name="AutoShape 27"/>
          <p:cNvCxnSpPr>
            <a:cxnSpLocks noChangeShapeType="1"/>
            <a:stCxn id="17424" idx="2"/>
            <a:endCxn id="17432" idx="0"/>
          </p:cNvCxnSpPr>
          <p:nvPr/>
        </p:nvCxnSpPr>
        <p:spPr bwMode="auto">
          <a:xfrm>
            <a:off x="4532313" y="2582846"/>
            <a:ext cx="0" cy="215900"/>
          </a:xfrm>
          <a:prstGeom prst="straightConnector1">
            <a:avLst/>
          </a:prstGeom>
          <a:noFill/>
          <a:ln w="9525">
            <a:solidFill>
              <a:schemeClr val="tx1"/>
            </a:solidFill>
            <a:round/>
            <a:headEnd/>
            <a:tailEnd type="triangle" w="med" len="med"/>
          </a:ln>
          <a:effectLst/>
        </p:spPr>
      </p:cxnSp>
      <p:cxnSp>
        <p:nvCxnSpPr>
          <p:cNvPr id="17436" name="AutoShape 28"/>
          <p:cNvCxnSpPr>
            <a:cxnSpLocks noChangeShapeType="1"/>
            <a:stCxn id="17432" idx="3"/>
            <a:endCxn id="17431" idx="2"/>
          </p:cNvCxnSpPr>
          <p:nvPr/>
        </p:nvCxnSpPr>
        <p:spPr bwMode="auto">
          <a:xfrm>
            <a:off x="5072063" y="3270233"/>
            <a:ext cx="357187" cy="0"/>
          </a:xfrm>
          <a:prstGeom prst="straightConnector1">
            <a:avLst/>
          </a:prstGeom>
          <a:noFill/>
          <a:ln w="9525">
            <a:solidFill>
              <a:schemeClr val="tx1"/>
            </a:solidFill>
            <a:round/>
            <a:headEnd/>
            <a:tailEnd type="triangle" w="med" len="med"/>
          </a:ln>
          <a:effectLst/>
        </p:spPr>
      </p:cxnSp>
      <p:cxnSp>
        <p:nvCxnSpPr>
          <p:cNvPr id="17437" name="AutoShape 29"/>
          <p:cNvCxnSpPr>
            <a:cxnSpLocks noChangeShapeType="1"/>
            <a:stCxn id="17432" idx="1"/>
            <a:endCxn id="17430" idx="6"/>
          </p:cNvCxnSpPr>
          <p:nvPr/>
        </p:nvCxnSpPr>
        <p:spPr bwMode="auto">
          <a:xfrm flipH="1">
            <a:off x="3059113" y="3270233"/>
            <a:ext cx="931862" cy="0"/>
          </a:xfrm>
          <a:prstGeom prst="straightConnector1">
            <a:avLst/>
          </a:prstGeom>
          <a:noFill/>
          <a:ln w="9525">
            <a:solidFill>
              <a:schemeClr val="tx1"/>
            </a:solidFill>
            <a:round/>
            <a:headEnd/>
            <a:tailEnd type="triangle" w="med" len="med"/>
          </a:ln>
          <a:effectLst/>
        </p:spPr>
      </p:cxnSp>
      <p:cxnSp>
        <p:nvCxnSpPr>
          <p:cNvPr id="17438" name="AutoShape 30"/>
          <p:cNvCxnSpPr>
            <a:cxnSpLocks noChangeShapeType="1"/>
            <a:stCxn id="17430" idx="4"/>
            <a:endCxn id="17426" idx="0"/>
          </p:cNvCxnSpPr>
          <p:nvPr/>
        </p:nvCxnSpPr>
        <p:spPr bwMode="auto">
          <a:xfrm>
            <a:off x="2870200" y="3476608"/>
            <a:ext cx="0" cy="258763"/>
          </a:xfrm>
          <a:prstGeom prst="straightConnector1">
            <a:avLst/>
          </a:prstGeom>
          <a:noFill/>
          <a:ln w="9525">
            <a:solidFill>
              <a:schemeClr val="tx1"/>
            </a:solidFill>
            <a:round/>
            <a:headEnd/>
            <a:tailEnd type="triangle" w="med" len="med"/>
          </a:ln>
          <a:effectLst/>
        </p:spPr>
      </p:cxnSp>
      <p:cxnSp>
        <p:nvCxnSpPr>
          <p:cNvPr id="17439" name="AutoShape 31"/>
          <p:cNvCxnSpPr>
            <a:cxnSpLocks noChangeShapeType="1"/>
            <a:stCxn id="17426" idx="2"/>
            <a:endCxn id="17433" idx="0"/>
          </p:cNvCxnSpPr>
          <p:nvPr/>
        </p:nvCxnSpPr>
        <p:spPr bwMode="auto">
          <a:xfrm>
            <a:off x="2870200" y="4383071"/>
            <a:ext cx="0" cy="209550"/>
          </a:xfrm>
          <a:prstGeom prst="straightConnector1">
            <a:avLst/>
          </a:prstGeom>
          <a:noFill/>
          <a:ln w="9525">
            <a:solidFill>
              <a:schemeClr val="tx1"/>
            </a:solidFill>
            <a:round/>
            <a:headEnd/>
            <a:tailEnd type="triangle" w="med" len="med"/>
          </a:ln>
          <a:effectLst/>
        </p:spPr>
      </p:cxnSp>
      <p:cxnSp>
        <p:nvCxnSpPr>
          <p:cNvPr id="17440" name="AutoShape 32"/>
          <p:cNvCxnSpPr>
            <a:cxnSpLocks noChangeShapeType="1"/>
            <a:stCxn id="17428" idx="6"/>
            <a:endCxn id="17433" idx="1"/>
          </p:cNvCxnSpPr>
          <p:nvPr/>
        </p:nvCxnSpPr>
        <p:spPr bwMode="auto">
          <a:xfrm>
            <a:off x="1924050" y="5062521"/>
            <a:ext cx="404813" cy="1587"/>
          </a:xfrm>
          <a:prstGeom prst="straightConnector1">
            <a:avLst/>
          </a:prstGeom>
          <a:noFill/>
          <a:ln w="9525">
            <a:solidFill>
              <a:schemeClr val="tx1"/>
            </a:solidFill>
            <a:round/>
            <a:headEnd type="triangle" w="med" len="med"/>
            <a:tailEnd/>
          </a:ln>
          <a:effectLst/>
        </p:spPr>
      </p:cxnSp>
      <p:cxnSp>
        <p:nvCxnSpPr>
          <p:cNvPr id="17441" name="AutoShape 33"/>
          <p:cNvCxnSpPr>
            <a:cxnSpLocks noChangeShapeType="1"/>
            <a:stCxn id="17433" idx="3"/>
            <a:endCxn id="17429" idx="2"/>
          </p:cNvCxnSpPr>
          <p:nvPr/>
        </p:nvCxnSpPr>
        <p:spPr bwMode="auto">
          <a:xfrm flipV="1">
            <a:off x="3409950" y="5062521"/>
            <a:ext cx="1995488" cy="1587"/>
          </a:xfrm>
          <a:prstGeom prst="straightConnector1">
            <a:avLst/>
          </a:prstGeom>
          <a:noFill/>
          <a:ln w="9525">
            <a:solidFill>
              <a:schemeClr val="tx1"/>
            </a:solidFill>
            <a:round/>
            <a:headEnd/>
            <a:tailEnd type="triangle" w="med" len="med"/>
          </a:ln>
          <a:effectLst/>
        </p:spPr>
      </p:cxnSp>
      <p:cxnSp>
        <p:nvCxnSpPr>
          <p:cNvPr id="17442" name="AutoShape 34"/>
          <p:cNvCxnSpPr>
            <a:cxnSpLocks noChangeShapeType="1"/>
            <a:stCxn id="17431" idx="6"/>
            <a:endCxn id="17425" idx="0"/>
          </p:cNvCxnSpPr>
          <p:nvPr/>
        </p:nvCxnSpPr>
        <p:spPr bwMode="auto">
          <a:xfrm>
            <a:off x="5808663" y="3270233"/>
            <a:ext cx="1580356" cy="2016155"/>
          </a:xfrm>
          <a:prstGeom prst="bentConnector2">
            <a:avLst/>
          </a:prstGeom>
          <a:noFill/>
          <a:ln w="9525">
            <a:solidFill>
              <a:schemeClr val="tx1"/>
            </a:solidFill>
            <a:miter lim="800000"/>
            <a:headEnd/>
            <a:tailEnd type="triangle" w="med" len="med"/>
          </a:ln>
          <a:effectLst/>
        </p:spPr>
      </p:cxnSp>
      <p:cxnSp>
        <p:nvCxnSpPr>
          <p:cNvPr id="17444" name="AutoShape 36"/>
          <p:cNvCxnSpPr>
            <a:cxnSpLocks noChangeShapeType="1"/>
            <a:stCxn id="17428" idx="0"/>
            <a:endCxn id="17427" idx="1"/>
          </p:cNvCxnSpPr>
          <p:nvPr/>
        </p:nvCxnSpPr>
        <p:spPr bwMode="auto">
          <a:xfrm rot="16200000">
            <a:off x="1112044" y="2004202"/>
            <a:ext cx="3460750" cy="2243138"/>
          </a:xfrm>
          <a:prstGeom prst="bentConnector2">
            <a:avLst/>
          </a:prstGeom>
          <a:noFill/>
          <a:ln w="9525">
            <a:solidFill>
              <a:schemeClr val="tx1"/>
            </a:solidFill>
            <a:miter lim="800000"/>
            <a:headEnd/>
            <a:tailEnd type="triangle" w="med" len="med"/>
          </a:ln>
          <a:effectLst/>
        </p:spPr>
      </p:cxnSp>
      <p:sp>
        <p:nvSpPr>
          <p:cNvPr id="17456" name="Text Box 48"/>
          <p:cNvSpPr txBox="1">
            <a:spLocks noChangeArrowheads="1"/>
          </p:cNvSpPr>
          <p:nvPr/>
        </p:nvSpPr>
        <p:spPr bwMode="auto">
          <a:xfrm>
            <a:off x="6143636" y="1428736"/>
            <a:ext cx="2500313" cy="1184275"/>
          </a:xfrm>
          <a:prstGeom prst="rect">
            <a:avLst/>
          </a:prstGeom>
          <a:noFill/>
          <a:ln w="28575">
            <a:solidFill>
              <a:srgbClr val="FFCC66"/>
            </a:solidFill>
            <a:miter lim="800000"/>
            <a:headEnd/>
            <a:tailEnd/>
          </a:ln>
          <a:effectLst/>
        </p:spPr>
        <p:txBody>
          <a:bodyPr>
            <a:spAutoFit/>
          </a:bodyPr>
          <a:lstStyle/>
          <a:p>
            <a:pPr algn="ctr">
              <a:lnSpc>
                <a:spcPct val="100000"/>
              </a:lnSpc>
              <a:spcBef>
                <a:spcPct val="0"/>
              </a:spcBef>
              <a:buFontTx/>
              <a:buNone/>
            </a:pPr>
            <a:r>
              <a:rPr lang="es-ES" sz="1400" dirty="0">
                <a:solidFill>
                  <a:schemeClr val="accent2">
                    <a:lumMod val="75000"/>
                  </a:schemeClr>
                </a:solidFill>
              </a:rPr>
              <a:t>El análisis de </a:t>
            </a:r>
            <a:r>
              <a:rPr lang="es-ES" sz="1400" dirty="0" err="1">
                <a:solidFill>
                  <a:schemeClr val="accent2">
                    <a:lumMod val="75000"/>
                  </a:schemeClr>
                </a:solidFill>
              </a:rPr>
              <a:t>sensitividad</a:t>
            </a:r>
            <a:r>
              <a:rPr lang="es-ES" sz="1400" dirty="0">
                <a:solidFill>
                  <a:schemeClr val="accent2">
                    <a:lumMod val="75000"/>
                  </a:schemeClr>
                </a:solidFill>
              </a:rPr>
              <a:t> soluciona muchas situaciones, (pero no todas). Evitando un análisis de información costoso e inútil.</a:t>
            </a:r>
            <a:endParaRPr lang="es-MX" sz="1400" dirty="0">
              <a:solidFill>
                <a:schemeClr val="accent2">
                  <a:lumMod val="75000"/>
                </a:schemeClr>
              </a:solidFill>
            </a:endParaRPr>
          </a:p>
        </p:txBody>
      </p:sp>
      <p:sp>
        <p:nvSpPr>
          <p:cNvPr id="17461" name="Rectangle 53"/>
          <p:cNvSpPr>
            <a:spLocks noGrp="1" noChangeArrowheads="1"/>
          </p:cNvSpPr>
          <p:nvPr>
            <p:ph type="title"/>
          </p:nvPr>
        </p:nvSpPr>
        <p:spPr>
          <a:xfrm>
            <a:off x="457200" y="142860"/>
            <a:ext cx="8229600" cy="1143000"/>
          </a:xfrm>
          <a:noFill/>
          <a:ln/>
        </p:spPr>
        <p:txBody>
          <a:bodyPr/>
          <a:lstStyle/>
          <a:p>
            <a:r>
              <a:rPr lang="es-ES" dirty="0" err="1"/>
              <a:t>Sensitividad</a:t>
            </a:r>
            <a:r>
              <a:rPr lang="es-ES" dirty="0"/>
              <a:t> para la Decisión</a:t>
            </a:r>
            <a:endParaRPr lang="es-MX" dirty="0"/>
          </a:p>
        </p:txBody>
      </p:sp>
      <p:cxnSp>
        <p:nvCxnSpPr>
          <p:cNvPr id="17462" name="AutoShape 54"/>
          <p:cNvCxnSpPr>
            <a:cxnSpLocks noChangeShapeType="1"/>
            <a:stCxn id="17429" idx="6"/>
            <a:endCxn id="17425" idx="0"/>
          </p:cNvCxnSpPr>
          <p:nvPr/>
        </p:nvCxnSpPr>
        <p:spPr bwMode="auto">
          <a:xfrm>
            <a:off x="5813425" y="5062521"/>
            <a:ext cx="1575594" cy="223867"/>
          </a:xfrm>
          <a:prstGeom prst="bentConnector2">
            <a:avLst/>
          </a:prstGeom>
          <a:noFill/>
          <a:ln w="9525">
            <a:solidFill>
              <a:schemeClr val="tx1"/>
            </a:solidFill>
            <a:miter lim="800000"/>
            <a:headEnd/>
            <a:tailEnd type="triangl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4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4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4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4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4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4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4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4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4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4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746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174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7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5" grpId="0" animBg="1"/>
      <p:bldP spid="17425" grpId="1" animBg="1"/>
      <p:bldP spid="17426" grpId="0" animBg="1"/>
      <p:bldP spid="17427" grpId="0" animBg="1"/>
      <p:bldP spid="17428" grpId="0" animBg="1"/>
      <p:bldP spid="17429" grpId="0" animBg="1"/>
      <p:bldP spid="17430" grpId="0" animBg="1"/>
      <p:bldP spid="17431" grpId="0" animBg="1"/>
      <p:bldP spid="17432" grpId="0" animBg="1"/>
      <p:bldP spid="17433" grpId="0" animBg="1"/>
      <p:bldP spid="174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p:txBody>
          <a:bodyPr/>
          <a:lstStyle/>
          <a:p>
            <a:r>
              <a:rPr lang="es-ES"/>
              <a:t>Sensitividad para la Decisión</a:t>
            </a:r>
            <a:endParaRPr lang="es-MX"/>
          </a:p>
        </p:txBody>
      </p:sp>
      <p:sp>
        <p:nvSpPr>
          <p:cNvPr id="89092" name="Rectangle 4"/>
          <p:cNvSpPr>
            <a:spLocks noGrp="1" noChangeArrowheads="1"/>
          </p:cNvSpPr>
          <p:nvPr>
            <p:ph type="body" idx="1"/>
          </p:nvPr>
        </p:nvSpPr>
        <p:spPr>
          <a:xfrm>
            <a:off x="746125" y="1700213"/>
            <a:ext cx="6983413" cy="1081087"/>
          </a:xfrm>
        </p:spPr>
        <p:txBody>
          <a:bodyPr/>
          <a:lstStyle/>
          <a:p>
            <a:pPr marL="0" indent="0" algn="ctr">
              <a:lnSpc>
                <a:spcPct val="80000"/>
              </a:lnSpc>
              <a:buFontTx/>
              <a:buNone/>
            </a:pPr>
            <a:r>
              <a:rPr lang="es-ES" sz="1800">
                <a:solidFill>
                  <a:schemeClr val="accent2">
                    <a:lumMod val="75000"/>
                  </a:schemeClr>
                </a:solidFill>
              </a:rPr>
              <a:t>Bayes: compra de información adicional</a:t>
            </a:r>
          </a:p>
          <a:p>
            <a:pPr marL="0" indent="0" algn="ctr">
              <a:lnSpc>
                <a:spcPct val="80000"/>
              </a:lnSpc>
              <a:buFontTx/>
              <a:buNone/>
            </a:pPr>
            <a:r>
              <a:rPr lang="es-ES" sz="1800">
                <a:solidFill>
                  <a:schemeClr val="accent2">
                    <a:lumMod val="75000"/>
                  </a:schemeClr>
                </a:solidFill>
              </a:rPr>
              <a:t>Es comprar ¨Probabilidades¨ (no resultados).</a:t>
            </a:r>
          </a:p>
        </p:txBody>
      </p:sp>
      <p:sp>
        <p:nvSpPr>
          <p:cNvPr id="89093" name="Text Box 5"/>
          <p:cNvSpPr txBox="1">
            <a:spLocks noChangeArrowheads="1"/>
          </p:cNvSpPr>
          <p:nvPr/>
        </p:nvSpPr>
        <p:spPr bwMode="auto">
          <a:xfrm>
            <a:off x="1825625" y="3068638"/>
            <a:ext cx="4822825" cy="923330"/>
          </a:xfrm>
          <a:prstGeom prst="rect">
            <a:avLst/>
          </a:prstGeom>
          <a:noFill/>
          <a:ln w="9525" algn="ctr">
            <a:noFill/>
            <a:miter lim="800000"/>
            <a:headEnd/>
            <a:tailEnd/>
          </a:ln>
          <a:effectLst/>
        </p:spPr>
        <p:txBody>
          <a:bodyPr>
            <a:spAutoFit/>
          </a:bodyPr>
          <a:lstStyle/>
          <a:p>
            <a:pPr marL="342900" indent="-342900" algn="ctr">
              <a:buFontTx/>
              <a:buNone/>
            </a:pPr>
            <a:r>
              <a:rPr lang="es-ES" sz="1800">
                <a:solidFill>
                  <a:schemeClr val="accent2">
                    <a:lumMod val="75000"/>
                  </a:schemeClr>
                </a:solidFill>
              </a:rPr>
              <a:t>Se utiliza cuando es tan importante el valor de la probabilidad que no alcanza el análisis de sensitividad.</a:t>
            </a:r>
            <a:endParaRPr lang="es-AR" sz="1800">
              <a:solidFill>
                <a:schemeClr val="accent2">
                  <a:lumMod val="75000"/>
                </a:schemeClr>
              </a:solidFill>
            </a:endParaRPr>
          </a:p>
        </p:txBody>
      </p:sp>
      <p:sp>
        <p:nvSpPr>
          <p:cNvPr id="89094" name="Text Box 6"/>
          <p:cNvSpPr txBox="1">
            <a:spLocks noChangeArrowheads="1"/>
          </p:cNvSpPr>
          <p:nvPr/>
        </p:nvSpPr>
        <p:spPr bwMode="auto">
          <a:xfrm>
            <a:off x="727075" y="4724400"/>
            <a:ext cx="7019925" cy="646331"/>
          </a:xfrm>
          <a:prstGeom prst="rect">
            <a:avLst/>
          </a:prstGeom>
          <a:noFill/>
          <a:ln w="9525" algn="ctr">
            <a:noFill/>
            <a:miter lim="800000"/>
            <a:headEnd/>
            <a:tailEnd/>
          </a:ln>
          <a:effectLst/>
        </p:spPr>
        <p:txBody>
          <a:bodyPr>
            <a:spAutoFit/>
          </a:bodyPr>
          <a:lstStyle/>
          <a:p>
            <a:pPr marL="342900" indent="-342900" algn="ctr">
              <a:buFontTx/>
              <a:buNone/>
            </a:pPr>
            <a:r>
              <a:rPr lang="es-ES" sz="1800">
                <a:solidFill>
                  <a:schemeClr val="accent2">
                    <a:lumMod val="75000"/>
                  </a:schemeClr>
                </a:solidFill>
              </a:rPr>
              <a:t>El costo de la información tiene que ser inferior al valor incremental por la información para que se justifique su compra.</a:t>
            </a:r>
            <a:endParaRPr lang="es-AR" sz="1800">
              <a:solidFill>
                <a:schemeClr val="accent2">
                  <a:lumMod val="75000"/>
                </a:schemeClr>
              </a:solidFill>
            </a:endParaRPr>
          </a:p>
        </p:txBody>
      </p:sp>
      <p:sp>
        <p:nvSpPr>
          <p:cNvPr id="89095" name="AutoShape 7"/>
          <p:cNvSpPr>
            <a:spLocks noChangeArrowheads="1"/>
          </p:cNvSpPr>
          <p:nvPr/>
        </p:nvSpPr>
        <p:spPr bwMode="auto">
          <a:xfrm>
            <a:off x="3913188" y="2492375"/>
            <a:ext cx="647700" cy="360363"/>
          </a:xfrm>
          <a:prstGeom prst="downArrow">
            <a:avLst>
              <a:gd name="adj1" fmla="val 50000"/>
              <a:gd name="adj2" fmla="val 25000"/>
            </a:avLst>
          </a:prstGeom>
          <a:solidFill>
            <a:srgbClr val="FFCC00"/>
          </a:solidFill>
          <a:ln w="3175">
            <a:solidFill>
              <a:schemeClr val="tx1"/>
            </a:solidFill>
            <a:miter lim="800000"/>
            <a:headEnd/>
            <a:tailEnd/>
          </a:ln>
          <a:effectLst/>
        </p:spPr>
        <p:txBody>
          <a:bodyPr wrap="none" anchor="ctr"/>
          <a:lstStyle/>
          <a:p>
            <a:endParaRPr lang="es-AR">
              <a:solidFill>
                <a:schemeClr val="accent2">
                  <a:lumMod val="75000"/>
                </a:schemeClr>
              </a:solidFill>
            </a:endParaRPr>
          </a:p>
        </p:txBody>
      </p:sp>
      <p:sp>
        <p:nvSpPr>
          <p:cNvPr id="89096" name="AutoShape 8"/>
          <p:cNvSpPr>
            <a:spLocks noChangeArrowheads="1"/>
          </p:cNvSpPr>
          <p:nvPr/>
        </p:nvSpPr>
        <p:spPr bwMode="auto">
          <a:xfrm>
            <a:off x="3913188" y="4149725"/>
            <a:ext cx="647700" cy="360363"/>
          </a:xfrm>
          <a:prstGeom prst="downArrow">
            <a:avLst>
              <a:gd name="adj1" fmla="val 50000"/>
              <a:gd name="adj2" fmla="val 25000"/>
            </a:avLst>
          </a:prstGeom>
          <a:solidFill>
            <a:srgbClr val="FFCC00"/>
          </a:solidFill>
          <a:ln w="3175">
            <a:solidFill>
              <a:schemeClr val="tx1"/>
            </a:solidFill>
            <a:miter lim="800000"/>
            <a:headEnd/>
            <a:tailEnd/>
          </a:ln>
          <a:effectLst/>
        </p:spPr>
        <p:txBody>
          <a:bodyPr wrap="none" anchor="ctr"/>
          <a:lstStyle/>
          <a:p>
            <a:endParaRPr lang="es-AR">
              <a:solidFill>
                <a:schemeClr val="accent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p:bldP spid="89093" grpId="0"/>
      <p:bldP spid="89094" grpId="0"/>
      <p:bldP spid="89095" grpId="0" animBg="1"/>
      <p:bldP spid="890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s-ES" dirty="0"/>
              <a:t>Conclusión</a:t>
            </a:r>
            <a:endParaRPr lang="es-MX" dirty="0"/>
          </a:p>
        </p:txBody>
      </p:sp>
      <p:sp>
        <p:nvSpPr>
          <p:cNvPr id="56325" name="AutoShape 5"/>
          <p:cNvSpPr>
            <a:spLocks noChangeArrowheads="1"/>
          </p:cNvSpPr>
          <p:nvPr/>
        </p:nvSpPr>
        <p:spPr bwMode="auto">
          <a:xfrm>
            <a:off x="4248150" y="1895460"/>
            <a:ext cx="647700" cy="360363"/>
          </a:xfrm>
          <a:prstGeom prst="downArrow">
            <a:avLst>
              <a:gd name="adj1" fmla="val 50000"/>
              <a:gd name="adj2" fmla="val 25000"/>
            </a:avLst>
          </a:prstGeom>
          <a:solidFill>
            <a:srgbClr val="FFCC00"/>
          </a:solidFill>
          <a:ln w="3175">
            <a:solidFill>
              <a:schemeClr val="tx1"/>
            </a:solidFill>
            <a:miter lim="800000"/>
            <a:headEnd/>
            <a:tailEnd/>
          </a:ln>
          <a:effectLst/>
        </p:spPr>
        <p:txBody>
          <a:bodyPr wrap="none" anchor="ctr"/>
          <a:lstStyle/>
          <a:p>
            <a:endParaRPr lang="es-AR">
              <a:solidFill>
                <a:schemeClr val="accent2">
                  <a:lumMod val="75000"/>
                </a:schemeClr>
              </a:solidFill>
            </a:endParaRPr>
          </a:p>
        </p:txBody>
      </p:sp>
      <p:sp>
        <p:nvSpPr>
          <p:cNvPr id="56326" name="AutoShape 6"/>
          <p:cNvSpPr>
            <a:spLocks noChangeArrowheads="1"/>
          </p:cNvSpPr>
          <p:nvPr/>
        </p:nvSpPr>
        <p:spPr bwMode="auto">
          <a:xfrm>
            <a:off x="4248150" y="3190860"/>
            <a:ext cx="647700" cy="360363"/>
          </a:xfrm>
          <a:prstGeom prst="downArrow">
            <a:avLst>
              <a:gd name="adj1" fmla="val 50000"/>
              <a:gd name="adj2" fmla="val 25000"/>
            </a:avLst>
          </a:prstGeom>
          <a:solidFill>
            <a:srgbClr val="FFCC00"/>
          </a:solidFill>
          <a:ln w="3175">
            <a:solidFill>
              <a:schemeClr val="tx1"/>
            </a:solidFill>
            <a:miter lim="800000"/>
            <a:headEnd/>
            <a:tailEnd/>
          </a:ln>
          <a:effectLst/>
        </p:spPr>
        <p:txBody>
          <a:bodyPr wrap="none" anchor="ctr"/>
          <a:lstStyle/>
          <a:p>
            <a:endParaRPr lang="es-AR">
              <a:solidFill>
                <a:schemeClr val="accent2">
                  <a:lumMod val="75000"/>
                </a:schemeClr>
              </a:solidFill>
            </a:endParaRPr>
          </a:p>
        </p:txBody>
      </p:sp>
      <p:sp>
        <p:nvSpPr>
          <p:cNvPr id="56327" name="AutoShape 7"/>
          <p:cNvSpPr>
            <a:spLocks noChangeArrowheads="1"/>
          </p:cNvSpPr>
          <p:nvPr/>
        </p:nvSpPr>
        <p:spPr bwMode="auto">
          <a:xfrm>
            <a:off x="4248150" y="4486260"/>
            <a:ext cx="647700" cy="360363"/>
          </a:xfrm>
          <a:prstGeom prst="downArrow">
            <a:avLst>
              <a:gd name="adj1" fmla="val 50000"/>
              <a:gd name="adj2" fmla="val 25000"/>
            </a:avLst>
          </a:prstGeom>
          <a:solidFill>
            <a:srgbClr val="FFCC00"/>
          </a:solidFill>
          <a:ln w="3175">
            <a:solidFill>
              <a:schemeClr val="tx1"/>
            </a:solidFill>
            <a:miter lim="800000"/>
            <a:headEnd/>
            <a:tailEnd/>
          </a:ln>
          <a:effectLst/>
        </p:spPr>
        <p:txBody>
          <a:bodyPr wrap="none" anchor="ctr"/>
          <a:lstStyle/>
          <a:p>
            <a:endParaRPr lang="es-AR">
              <a:solidFill>
                <a:schemeClr val="accent2">
                  <a:lumMod val="75000"/>
                </a:schemeClr>
              </a:solidFill>
            </a:endParaRPr>
          </a:p>
        </p:txBody>
      </p:sp>
      <p:sp>
        <p:nvSpPr>
          <p:cNvPr id="56330" name="Text Box 10"/>
          <p:cNvSpPr txBox="1">
            <a:spLocks noChangeArrowheads="1"/>
          </p:cNvSpPr>
          <p:nvPr/>
        </p:nvSpPr>
        <p:spPr bwMode="auto">
          <a:xfrm>
            <a:off x="796925" y="3695685"/>
            <a:ext cx="7550150" cy="923330"/>
          </a:xfrm>
          <a:prstGeom prst="rect">
            <a:avLst/>
          </a:prstGeom>
          <a:noFill/>
          <a:ln w="9525" algn="ctr">
            <a:noFill/>
            <a:miter lim="800000"/>
            <a:headEnd/>
            <a:tailEnd/>
          </a:ln>
          <a:effectLst/>
        </p:spPr>
        <p:txBody>
          <a:bodyPr>
            <a:spAutoFit/>
          </a:bodyPr>
          <a:lstStyle/>
          <a:p>
            <a:pPr marL="342900" indent="-342900" algn="ctr">
              <a:buFontTx/>
              <a:buNone/>
            </a:pPr>
            <a:r>
              <a:rPr lang="es-ES" sz="1800">
                <a:solidFill>
                  <a:schemeClr val="accent2">
                    <a:lumMod val="75000"/>
                  </a:schemeClr>
                </a:solidFill>
              </a:rPr>
              <a:t>No soluciona la incertidumbre. </a:t>
            </a:r>
          </a:p>
          <a:p>
            <a:pPr marL="342900" indent="-342900" algn="ctr">
              <a:buFontTx/>
              <a:buNone/>
            </a:pPr>
            <a:r>
              <a:rPr lang="es-ES" sz="1800">
                <a:solidFill>
                  <a:schemeClr val="accent2">
                    <a:lumMod val="75000"/>
                  </a:schemeClr>
                </a:solidFill>
              </a:rPr>
              <a:t>Solo destaca los casos en los cuales esa incertidumbre no es relevante. </a:t>
            </a:r>
          </a:p>
          <a:p>
            <a:pPr marL="342900" indent="-342900" algn="ctr">
              <a:buFontTx/>
              <a:buNone/>
            </a:pPr>
            <a:endParaRPr lang="es-AR" sz="1800">
              <a:solidFill>
                <a:schemeClr val="accent2">
                  <a:lumMod val="75000"/>
                </a:schemeClr>
              </a:solidFill>
            </a:endParaRPr>
          </a:p>
        </p:txBody>
      </p:sp>
      <p:sp>
        <p:nvSpPr>
          <p:cNvPr id="56332" name="Text Box 12"/>
          <p:cNvSpPr txBox="1">
            <a:spLocks noChangeArrowheads="1"/>
          </p:cNvSpPr>
          <p:nvPr/>
        </p:nvSpPr>
        <p:spPr bwMode="auto">
          <a:xfrm>
            <a:off x="620713" y="5135548"/>
            <a:ext cx="7904162" cy="915987"/>
          </a:xfrm>
          <a:prstGeom prst="rect">
            <a:avLst/>
          </a:prstGeom>
          <a:noFill/>
          <a:ln w="9525" algn="ctr">
            <a:noFill/>
            <a:miter lim="800000"/>
            <a:headEnd/>
            <a:tailEnd/>
          </a:ln>
          <a:effectLst/>
        </p:spPr>
        <p:txBody>
          <a:bodyPr>
            <a:spAutoFit/>
          </a:bodyPr>
          <a:lstStyle/>
          <a:p>
            <a:pPr marL="342900" indent="-342900" algn="ctr">
              <a:lnSpc>
                <a:spcPct val="100000"/>
              </a:lnSpc>
              <a:buClr>
                <a:srgbClr val="FFCC00"/>
              </a:buClr>
              <a:buFont typeface="Wingdings" pitchFamily="2" charset="2"/>
              <a:buNone/>
            </a:pPr>
            <a:r>
              <a:rPr lang="es-ES" sz="1800">
                <a:solidFill>
                  <a:schemeClr val="accent2">
                    <a:lumMod val="75000"/>
                  </a:schemeClr>
                </a:solidFill>
              </a:rPr>
              <a:t>Reduce así el número de situaciones en las cuales la incertidumbre constituye un obstáculo importante para el proceso reflexivo de decisión.</a:t>
            </a:r>
          </a:p>
          <a:p>
            <a:pPr marL="342900" indent="-342900" algn="ctr"/>
            <a:endParaRPr lang="es-AR" sz="1800">
              <a:solidFill>
                <a:schemeClr val="accent2">
                  <a:lumMod val="75000"/>
                </a:schemeClr>
              </a:solidFill>
            </a:endParaRPr>
          </a:p>
        </p:txBody>
      </p:sp>
      <p:sp>
        <p:nvSpPr>
          <p:cNvPr id="56333" name="Text Box 13"/>
          <p:cNvSpPr txBox="1">
            <a:spLocks noChangeArrowheads="1"/>
          </p:cNvSpPr>
          <p:nvPr/>
        </p:nvSpPr>
        <p:spPr bwMode="auto">
          <a:xfrm>
            <a:off x="1395490" y="2470135"/>
            <a:ext cx="6353021" cy="646331"/>
          </a:xfrm>
          <a:prstGeom prst="rect">
            <a:avLst/>
          </a:prstGeom>
          <a:noFill/>
          <a:ln w="9525" algn="ctr">
            <a:noFill/>
            <a:miter lim="800000"/>
            <a:headEnd/>
            <a:tailEnd/>
          </a:ln>
          <a:effectLst/>
        </p:spPr>
        <p:txBody>
          <a:bodyPr wrap="none">
            <a:spAutoFit/>
          </a:bodyPr>
          <a:lstStyle/>
          <a:p>
            <a:pPr marL="342900" indent="-342900" algn="ctr">
              <a:buFontTx/>
              <a:buNone/>
            </a:pPr>
            <a:r>
              <a:rPr lang="es-ES" sz="1800">
                <a:solidFill>
                  <a:schemeClr val="accent2">
                    <a:lumMod val="75000"/>
                  </a:schemeClr>
                </a:solidFill>
              </a:rPr>
              <a:t>Es un mecanismo de control, </a:t>
            </a:r>
          </a:p>
          <a:p>
            <a:pPr marL="342900" indent="-342900" algn="ctr">
              <a:buFontTx/>
              <a:buNone/>
            </a:pPr>
            <a:r>
              <a:rPr lang="es-ES" sz="1800">
                <a:solidFill>
                  <a:schemeClr val="accent2">
                    <a:lumMod val="75000"/>
                  </a:schemeClr>
                </a:solidFill>
              </a:rPr>
              <a:t>de seguimiento de la influencia de variables no controlables.</a:t>
            </a:r>
            <a:endParaRPr lang="es-AR" sz="1800">
              <a:solidFill>
                <a:schemeClr val="accent2">
                  <a:lumMod val="75000"/>
                </a:schemeClr>
              </a:solidFill>
            </a:endParaRPr>
          </a:p>
        </p:txBody>
      </p:sp>
      <p:sp>
        <p:nvSpPr>
          <p:cNvPr id="56335" name="Rectangle 15"/>
          <p:cNvSpPr>
            <a:spLocks noChangeArrowheads="1"/>
          </p:cNvSpPr>
          <p:nvPr/>
        </p:nvSpPr>
        <p:spPr bwMode="auto">
          <a:xfrm>
            <a:off x="3124200" y="1285860"/>
            <a:ext cx="2895600" cy="457200"/>
          </a:xfrm>
          <a:prstGeom prst="rect">
            <a:avLst/>
          </a:prstGeom>
          <a:noFill/>
          <a:ln w="9525">
            <a:noFill/>
            <a:miter lim="800000"/>
            <a:headEnd/>
            <a:tailEnd/>
          </a:ln>
          <a:effectLst/>
        </p:spPr>
        <p:txBody>
          <a:bodyPr wrap="none" anchor="ctr"/>
          <a:lstStyle/>
          <a:p>
            <a:pPr algn="ctr">
              <a:buFontTx/>
              <a:buNone/>
            </a:pPr>
            <a:r>
              <a:rPr lang="es-ES_tradnl" sz="2000" b="1">
                <a:solidFill>
                  <a:schemeClr val="accent2">
                    <a:lumMod val="75000"/>
                  </a:schemeClr>
                </a:solidFill>
              </a:rPr>
              <a:t>El análisis de sensitividad</a:t>
            </a:r>
            <a:endParaRPr lang="es-ES" sz="2000" b="1">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3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63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6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P spid="56327" grpId="0" animBg="1"/>
      <p:bldP spid="56330" grpId="0" autoUpdateAnimBg="0"/>
      <p:bldP spid="56332" grpId="0" autoUpdateAnimBg="0"/>
      <p:bldP spid="56333" grpId="0" autoUpdateAnimBg="0"/>
      <p:bldP spid="563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14" name="Rectangle 146"/>
          <p:cNvSpPr>
            <a:spLocks noGrp="1" noChangeArrowheads="1"/>
          </p:cNvSpPr>
          <p:nvPr>
            <p:ph type="title"/>
          </p:nvPr>
        </p:nvSpPr>
        <p:spPr>
          <a:xfrm>
            <a:off x="457200" y="274638"/>
            <a:ext cx="8229600" cy="706437"/>
          </a:xfrm>
        </p:spPr>
        <p:txBody>
          <a:bodyPr/>
          <a:lstStyle/>
          <a:p>
            <a:r>
              <a:rPr lang="es-ES" sz="1800" b="1"/>
              <a:t>Ejercicio 1</a:t>
            </a:r>
            <a:endParaRPr lang="es-MX" sz="1800" b="1"/>
          </a:p>
        </p:txBody>
      </p:sp>
      <p:graphicFrame>
        <p:nvGraphicFramePr>
          <p:cNvPr id="58577" name="Group 209"/>
          <p:cNvGraphicFramePr>
            <a:graphicFrameLocks noGrp="1"/>
          </p:cNvGraphicFramePr>
          <p:nvPr>
            <p:ph idx="1"/>
          </p:nvPr>
        </p:nvGraphicFramePr>
        <p:xfrm>
          <a:off x="250825" y="1268413"/>
          <a:ext cx="4752975" cy="1402399"/>
        </p:xfrm>
        <a:graphic>
          <a:graphicData uri="http://schemas.openxmlformats.org/drawingml/2006/table">
            <a:tbl>
              <a:tblPr/>
              <a:tblGrid>
                <a:gridCol w="360363"/>
                <a:gridCol w="936625"/>
                <a:gridCol w="1079500"/>
                <a:gridCol w="1008062"/>
                <a:gridCol w="1368425"/>
              </a:tblGrid>
              <a:tr h="215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p</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1-p</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Buen Tiempo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Mal Tiempo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VE</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rgbClr val="FF3300"/>
                          </a:solidFill>
                          <a:effectLst/>
                          <a:latin typeface="Arial" pitchFamily="34" charset="0"/>
                          <a:cs typeface="Arial" pitchFamily="34" charset="0"/>
                        </a:rPr>
                        <a:t>S1</a:t>
                      </a:r>
                      <a:endParaRPr kumimoji="0" lang="es-MX" sz="1100" b="0" i="0" u="none" strike="noStrike" cap="none" normalizeH="0" baseline="0" smtClean="0">
                        <a:ln>
                          <a:noFill/>
                        </a:ln>
                        <a:solidFill>
                          <a:srgbClr val="FF33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Plazo Fijo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140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140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140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rgbClr val="0000FF"/>
                          </a:solidFill>
                          <a:effectLst/>
                          <a:latin typeface="Arial" pitchFamily="34" charset="0"/>
                          <a:cs typeface="Arial" pitchFamily="34" charset="0"/>
                        </a:rPr>
                        <a:t>S2</a:t>
                      </a:r>
                      <a:endParaRPr kumimoji="0" lang="es-MX" sz="1100" b="0" i="0" u="none" strike="noStrike" cap="none" normalizeH="0" baseline="0" smtClean="0">
                        <a:ln>
                          <a:noFill/>
                        </a:ln>
                        <a:solidFill>
                          <a:srgbClr val="0000F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Trigo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180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100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180 p + 100 (1-p)</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rgbClr val="008080"/>
                          </a:solidFill>
                          <a:effectLst/>
                          <a:latin typeface="Arial" pitchFamily="34" charset="0"/>
                          <a:cs typeface="Arial" pitchFamily="34" charset="0"/>
                        </a:rPr>
                        <a:t>S3</a:t>
                      </a:r>
                      <a:endParaRPr kumimoji="0" lang="es-MX" sz="1100" b="0" i="0" u="none" strike="noStrike" cap="none" normalizeH="0" baseline="0" smtClean="0">
                        <a:ln>
                          <a:noFill/>
                        </a:ln>
                        <a:solidFill>
                          <a:srgbClr val="00808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Ganadería</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170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130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170 p + 130 (1-p)</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8552" name="Text Box 184"/>
          <p:cNvSpPr txBox="1">
            <a:spLocks noChangeArrowheads="1"/>
          </p:cNvSpPr>
          <p:nvPr/>
        </p:nvSpPr>
        <p:spPr bwMode="auto">
          <a:xfrm>
            <a:off x="539750" y="3213100"/>
            <a:ext cx="1924050" cy="1370013"/>
          </a:xfrm>
          <a:prstGeom prst="rect">
            <a:avLst/>
          </a:prstGeom>
          <a:noFill/>
          <a:ln w="9525">
            <a:noFill/>
            <a:miter lim="800000"/>
            <a:headEnd/>
            <a:tailEnd/>
          </a:ln>
          <a:effectLst/>
        </p:spPr>
        <p:txBody>
          <a:bodyPr wrap="none">
            <a:spAutoFit/>
          </a:bodyPr>
          <a:lstStyle/>
          <a:p>
            <a:pPr algn="ctr">
              <a:lnSpc>
                <a:spcPct val="100000"/>
              </a:lnSpc>
              <a:spcBef>
                <a:spcPct val="0"/>
              </a:spcBef>
              <a:buFontTx/>
              <a:buNone/>
            </a:pPr>
            <a:r>
              <a:rPr lang="es-ES" sz="1200"/>
              <a:t>S1 = S2</a:t>
            </a:r>
          </a:p>
          <a:p>
            <a:pPr algn="ctr">
              <a:lnSpc>
                <a:spcPct val="100000"/>
              </a:lnSpc>
              <a:spcBef>
                <a:spcPct val="0"/>
              </a:spcBef>
              <a:buFontTx/>
              <a:buNone/>
            </a:pPr>
            <a:r>
              <a:rPr lang="es-ES" sz="1200"/>
              <a:t>VE S1 = VE S2</a:t>
            </a:r>
          </a:p>
          <a:p>
            <a:pPr algn="ctr">
              <a:lnSpc>
                <a:spcPct val="100000"/>
              </a:lnSpc>
              <a:spcBef>
                <a:spcPct val="0"/>
              </a:spcBef>
              <a:buFontTx/>
              <a:buNone/>
            </a:pPr>
            <a:r>
              <a:rPr lang="es-ES" sz="1200"/>
              <a:t>140= 180 p + 100 (1-p)</a:t>
            </a:r>
          </a:p>
          <a:p>
            <a:pPr algn="ctr">
              <a:lnSpc>
                <a:spcPct val="100000"/>
              </a:lnSpc>
              <a:spcBef>
                <a:spcPct val="0"/>
              </a:spcBef>
              <a:buFontTx/>
              <a:buNone/>
            </a:pPr>
            <a:r>
              <a:rPr lang="es-ES" sz="1200"/>
              <a:t>140 = 180p + 100 – 100 p</a:t>
            </a:r>
          </a:p>
          <a:p>
            <a:pPr algn="ctr">
              <a:lnSpc>
                <a:spcPct val="100000"/>
              </a:lnSpc>
              <a:spcBef>
                <a:spcPct val="0"/>
              </a:spcBef>
              <a:buFontTx/>
              <a:buNone/>
            </a:pPr>
            <a:r>
              <a:rPr lang="es-ES" sz="1200"/>
              <a:t>140 – 100 = 180p – 100p</a:t>
            </a:r>
          </a:p>
          <a:p>
            <a:pPr algn="ctr">
              <a:lnSpc>
                <a:spcPct val="100000"/>
              </a:lnSpc>
              <a:spcBef>
                <a:spcPct val="0"/>
              </a:spcBef>
              <a:buFontTx/>
              <a:buNone/>
            </a:pPr>
            <a:r>
              <a:rPr lang="es-ES" sz="1200"/>
              <a:t>40= 80p</a:t>
            </a:r>
          </a:p>
          <a:p>
            <a:pPr algn="ctr">
              <a:lnSpc>
                <a:spcPct val="100000"/>
              </a:lnSpc>
              <a:spcBef>
                <a:spcPct val="0"/>
              </a:spcBef>
              <a:buFontTx/>
              <a:buNone/>
            </a:pPr>
            <a:r>
              <a:rPr lang="es-ES" sz="1200" b="1"/>
              <a:t>0.5 = p</a:t>
            </a:r>
            <a:endParaRPr lang="es-MX" sz="1200" b="1"/>
          </a:p>
        </p:txBody>
      </p:sp>
      <p:sp>
        <p:nvSpPr>
          <p:cNvPr id="58553" name="Text Box 185"/>
          <p:cNvSpPr txBox="1">
            <a:spLocks noChangeArrowheads="1"/>
          </p:cNvSpPr>
          <p:nvPr/>
        </p:nvSpPr>
        <p:spPr bwMode="auto">
          <a:xfrm>
            <a:off x="2863850" y="3213100"/>
            <a:ext cx="1924050" cy="1370013"/>
          </a:xfrm>
          <a:prstGeom prst="rect">
            <a:avLst/>
          </a:prstGeom>
          <a:noFill/>
          <a:ln w="9525">
            <a:noFill/>
            <a:miter lim="800000"/>
            <a:headEnd/>
            <a:tailEnd/>
          </a:ln>
          <a:effectLst/>
        </p:spPr>
        <p:txBody>
          <a:bodyPr wrap="none">
            <a:spAutoFit/>
          </a:bodyPr>
          <a:lstStyle/>
          <a:p>
            <a:pPr algn="ctr">
              <a:lnSpc>
                <a:spcPct val="100000"/>
              </a:lnSpc>
              <a:spcBef>
                <a:spcPct val="0"/>
              </a:spcBef>
              <a:buFontTx/>
              <a:buNone/>
            </a:pPr>
            <a:r>
              <a:rPr lang="es-ES" sz="1200"/>
              <a:t>S1 = S3</a:t>
            </a:r>
          </a:p>
          <a:p>
            <a:pPr algn="ctr">
              <a:lnSpc>
                <a:spcPct val="100000"/>
              </a:lnSpc>
              <a:spcBef>
                <a:spcPct val="0"/>
              </a:spcBef>
              <a:buFontTx/>
              <a:buNone/>
            </a:pPr>
            <a:r>
              <a:rPr lang="es-ES" sz="1200"/>
              <a:t>VE S1 = VE S3</a:t>
            </a:r>
          </a:p>
          <a:p>
            <a:pPr algn="ctr">
              <a:lnSpc>
                <a:spcPct val="100000"/>
              </a:lnSpc>
              <a:spcBef>
                <a:spcPct val="0"/>
              </a:spcBef>
              <a:buFontTx/>
              <a:buNone/>
            </a:pPr>
            <a:r>
              <a:rPr lang="es-ES" sz="1200"/>
              <a:t>140= 170 p + 130 (1-p)</a:t>
            </a:r>
          </a:p>
          <a:p>
            <a:pPr algn="ctr">
              <a:lnSpc>
                <a:spcPct val="100000"/>
              </a:lnSpc>
              <a:spcBef>
                <a:spcPct val="0"/>
              </a:spcBef>
              <a:buFontTx/>
              <a:buNone/>
            </a:pPr>
            <a:r>
              <a:rPr lang="es-ES" sz="1200"/>
              <a:t>140 = 170p + 130 – 130 p</a:t>
            </a:r>
          </a:p>
          <a:p>
            <a:pPr algn="ctr">
              <a:lnSpc>
                <a:spcPct val="100000"/>
              </a:lnSpc>
              <a:spcBef>
                <a:spcPct val="0"/>
              </a:spcBef>
              <a:buFontTx/>
              <a:buNone/>
            </a:pPr>
            <a:r>
              <a:rPr lang="es-ES" sz="1200"/>
              <a:t>140 – 130 = 170p – 130p</a:t>
            </a:r>
          </a:p>
          <a:p>
            <a:pPr algn="ctr">
              <a:lnSpc>
                <a:spcPct val="100000"/>
              </a:lnSpc>
              <a:spcBef>
                <a:spcPct val="0"/>
              </a:spcBef>
              <a:buFontTx/>
              <a:buNone/>
            </a:pPr>
            <a:r>
              <a:rPr lang="es-ES" sz="1200"/>
              <a:t>10= 40p</a:t>
            </a:r>
          </a:p>
          <a:p>
            <a:pPr algn="ctr">
              <a:lnSpc>
                <a:spcPct val="100000"/>
              </a:lnSpc>
              <a:spcBef>
                <a:spcPct val="0"/>
              </a:spcBef>
              <a:buFontTx/>
              <a:buNone/>
            </a:pPr>
            <a:r>
              <a:rPr lang="es-ES" sz="1200" b="1"/>
              <a:t>0.25 = p</a:t>
            </a:r>
            <a:endParaRPr lang="es-MX" sz="1200" b="1"/>
          </a:p>
        </p:txBody>
      </p:sp>
      <p:sp>
        <p:nvSpPr>
          <p:cNvPr id="58554" name="Text Box 186"/>
          <p:cNvSpPr txBox="1">
            <a:spLocks noChangeArrowheads="1"/>
          </p:cNvSpPr>
          <p:nvPr/>
        </p:nvSpPr>
        <p:spPr bwMode="auto">
          <a:xfrm>
            <a:off x="1116013" y="4786322"/>
            <a:ext cx="2984500" cy="1370013"/>
          </a:xfrm>
          <a:prstGeom prst="rect">
            <a:avLst/>
          </a:prstGeom>
          <a:noFill/>
          <a:ln w="9525">
            <a:noFill/>
            <a:miter lim="800000"/>
            <a:headEnd/>
            <a:tailEnd/>
          </a:ln>
          <a:effectLst/>
        </p:spPr>
        <p:txBody>
          <a:bodyPr wrap="none">
            <a:spAutoFit/>
          </a:bodyPr>
          <a:lstStyle/>
          <a:p>
            <a:pPr algn="ctr">
              <a:lnSpc>
                <a:spcPct val="100000"/>
              </a:lnSpc>
              <a:spcBef>
                <a:spcPct val="0"/>
              </a:spcBef>
              <a:buFontTx/>
              <a:buNone/>
            </a:pPr>
            <a:r>
              <a:rPr lang="es-ES" sz="1200" dirty="0"/>
              <a:t>S2 = S3</a:t>
            </a:r>
          </a:p>
          <a:p>
            <a:pPr algn="ctr">
              <a:lnSpc>
                <a:spcPct val="100000"/>
              </a:lnSpc>
              <a:spcBef>
                <a:spcPct val="0"/>
              </a:spcBef>
              <a:buFontTx/>
              <a:buNone/>
            </a:pPr>
            <a:r>
              <a:rPr lang="es-ES" sz="1200" dirty="0"/>
              <a:t>VE S2 = VE S3</a:t>
            </a:r>
          </a:p>
          <a:p>
            <a:pPr algn="ctr">
              <a:lnSpc>
                <a:spcPct val="100000"/>
              </a:lnSpc>
              <a:spcBef>
                <a:spcPct val="0"/>
              </a:spcBef>
              <a:buFontTx/>
              <a:buNone/>
            </a:pPr>
            <a:r>
              <a:rPr lang="es-ES" sz="1200" dirty="0"/>
              <a:t>180 p + 100 (1-p) = 170 p + 130 (1-p)</a:t>
            </a:r>
          </a:p>
          <a:p>
            <a:pPr algn="ctr">
              <a:lnSpc>
                <a:spcPct val="100000"/>
              </a:lnSpc>
              <a:spcBef>
                <a:spcPct val="0"/>
              </a:spcBef>
              <a:buFontTx/>
              <a:buNone/>
            </a:pPr>
            <a:r>
              <a:rPr lang="es-ES" sz="1200" dirty="0"/>
              <a:t>180p + 100 – 100 p = 170p + 130 – 130 p</a:t>
            </a:r>
          </a:p>
          <a:p>
            <a:pPr algn="ctr">
              <a:lnSpc>
                <a:spcPct val="100000"/>
              </a:lnSpc>
              <a:spcBef>
                <a:spcPct val="0"/>
              </a:spcBef>
              <a:buFontTx/>
              <a:buNone/>
            </a:pPr>
            <a:r>
              <a:rPr lang="es-ES" sz="1200" dirty="0"/>
              <a:t>180p-100p -170p +130p = 130 – 100</a:t>
            </a:r>
          </a:p>
          <a:p>
            <a:pPr algn="ctr">
              <a:lnSpc>
                <a:spcPct val="100000"/>
              </a:lnSpc>
              <a:spcBef>
                <a:spcPct val="0"/>
              </a:spcBef>
              <a:buFontTx/>
              <a:buNone/>
            </a:pPr>
            <a:r>
              <a:rPr lang="es-ES" sz="1200" dirty="0"/>
              <a:t>40p = 30</a:t>
            </a:r>
          </a:p>
          <a:p>
            <a:pPr algn="ctr">
              <a:lnSpc>
                <a:spcPct val="100000"/>
              </a:lnSpc>
              <a:spcBef>
                <a:spcPct val="0"/>
              </a:spcBef>
              <a:buFontTx/>
              <a:buNone/>
            </a:pPr>
            <a:r>
              <a:rPr lang="es-ES" sz="1200" b="1" dirty="0"/>
              <a:t>p = 0.75</a:t>
            </a:r>
            <a:endParaRPr lang="es-MX" sz="1200" b="1" dirty="0"/>
          </a:p>
        </p:txBody>
      </p:sp>
      <p:grpSp>
        <p:nvGrpSpPr>
          <p:cNvPr id="2" name="Group 225"/>
          <p:cNvGrpSpPr>
            <a:grpSpLocks/>
          </p:cNvGrpSpPr>
          <p:nvPr/>
        </p:nvGrpSpPr>
        <p:grpSpPr bwMode="auto">
          <a:xfrm>
            <a:off x="5867400" y="1268413"/>
            <a:ext cx="2808288" cy="2405062"/>
            <a:chOff x="3696" y="799"/>
            <a:chExt cx="1769" cy="1515"/>
          </a:xfrm>
        </p:grpSpPr>
        <p:sp>
          <p:nvSpPr>
            <p:cNvPr id="58562" name="Line 194"/>
            <p:cNvSpPr>
              <a:spLocks noChangeShapeType="1"/>
            </p:cNvSpPr>
            <p:nvPr/>
          </p:nvSpPr>
          <p:spPr bwMode="auto">
            <a:xfrm>
              <a:off x="3923" y="2160"/>
              <a:ext cx="1315" cy="0"/>
            </a:xfrm>
            <a:prstGeom prst="line">
              <a:avLst/>
            </a:prstGeom>
            <a:noFill/>
            <a:ln w="9525">
              <a:solidFill>
                <a:schemeClr val="tx1"/>
              </a:solidFill>
              <a:round/>
              <a:headEnd/>
              <a:tailEnd/>
            </a:ln>
            <a:effectLst/>
          </p:spPr>
          <p:txBody>
            <a:bodyPr/>
            <a:lstStyle/>
            <a:p>
              <a:endParaRPr lang="es-AR"/>
            </a:p>
          </p:txBody>
        </p:sp>
        <p:sp>
          <p:nvSpPr>
            <p:cNvPr id="58563" name="Line 195"/>
            <p:cNvSpPr>
              <a:spLocks noChangeShapeType="1"/>
            </p:cNvSpPr>
            <p:nvPr/>
          </p:nvSpPr>
          <p:spPr bwMode="auto">
            <a:xfrm flipV="1">
              <a:off x="3923" y="845"/>
              <a:ext cx="0" cy="1315"/>
            </a:xfrm>
            <a:prstGeom prst="line">
              <a:avLst/>
            </a:prstGeom>
            <a:noFill/>
            <a:ln w="9525">
              <a:solidFill>
                <a:schemeClr val="tx1"/>
              </a:solidFill>
              <a:round/>
              <a:headEnd/>
              <a:tailEnd type="triangle" w="med" len="med"/>
            </a:ln>
            <a:effectLst/>
          </p:spPr>
          <p:txBody>
            <a:bodyPr/>
            <a:lstStyle/>
            <a:p>
              <a:endParaRPr lang="es-AR"/>
            </a:p>
          </p:txBody>
        </p:sp>
        <p:sp>
          <p:nvSpPr>
            <p:cNvPr id="58564" name="Line 196"/>
            <p:cNvSpPr>
              <a:spLocks noChangeShapeType="1"/>
            </p:cNvSpPr>
            <p:nvPr/>
          </p:nvSpPr>
          <p:spPr bwMode="auto">
            <a:xfrm flipV="1">
              <a:off x="5238" y="799"/>
              <a:ext cx="1" cy="1361"/>
            </a:xfrm>
            <a:prstGeom prst="line">
              <a:avLst/>
            </a:prstGeom>
            <a:noFill/>
            <a:ln w="9525">
              <a:solidFill>
                <a:schemeClr val="tx1"/>
              </a:solidFill>
              <a:round/>
              <a:headEnd/>
              <a:tailEnd type="triangle" w="med" len="med"/>
            </a:ln>
            <a:effectLst/>
          </p:spPr>
          <p:txBody>
            <a:bodyPr/>
            <a:lstStyle/>
            <a:p>
              <a:endParaRPr lang="es-AR"/>
            </a:p>
          </p:txBody>
        </p:sp>
        <p:sp>
          <p:nvSpPr>
            <p:cNvPr id="58565" name="Line 197"/>
            <p:cNvSpPr>
              <a:spLocks noChangeShapeType="1"/>
            </p:cNvSpPr>
            <p:nvPr/>
          </p:nvSpPr>
          <p:spPr bwMode="auto">
            <a:xfrm>
              <a:off x="3923" y="1389"/>
              <a:ext cx="1315" cy="0"/>
            </a:xfrm>
            <a:prstGeom prst="line">
              <a:avLst/>
            </a:prstGeom>
            <a:noFill/>
            <a:ln w="9525">
              <a:solidFill>
                <a:srgbClr val="FF3300"/>
              </a:solidFill>
              <a:round/>
              <a:headEnd/>
              <a:tailEnd/>
            </a:ln>
            <a:effectLst/>
          </p:spPr>
          <p:txBody>
            <a:bodyPr/>
            <a:lstStyle/>
            <a:p>
              <a:endParaRPr lang="es-AR"/>
            </a:p>
          </p:txBody>
        </p:sp>
        <p:sp>
          <p:nvSpPr>
            <p:cNvPr id="58566" name="Text Box 198"/>
            <p:cNvSpPr txBox="1">
              <a:spLocks noChangeArrowheads="1"/>
            </p:cNvSpPr>
            <p:nvPr/>
          </p:nvSpPr>
          <p:spPr bwMode="auto">
            <a:xfrm>
              <a:off x="3696" y="1277"/>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140</a:t>
              </a:r>
              <a:endParaRPr lang="es-MX" sz="900"/>
            </a:p>
          </p:txBody>
        </p:sp>
        <p:sp>
          <p:nvSpPr>
            <p:cNvPr id="58567" name="Text Box 199"/>
            <p:cNvSpPr txBox="1">
              <a:spLocks noChangeArrowheads="1"/>
            </p:cNvSpPr>
            <p:nvPr/>
          </p:nvSpPr>
          <p:spPr bwMode="auto">
            <a:xfrm>
              <a:off x="3697" y="1434"/>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130</a:t>
              </a:r>
              <a:endParaRPr lang="es-MX" sz="900"/>
            </a:p>
          </p:txBody>
        </p:sp>
        <p:sp>
          <p:nvSpPr>
            <p:cNvPr id="58568" name="Text Box 200"/>
            <p:cNvSpPr txBox="1">
              <a:spLocks noChangeArrowheads="1"/>
            </p:cNvSpPr>
            <p:nvPr/>
          </p:nvSpPr>
          <p:spPr bwMode="auto">
            <a:xfrm>
              <a:off x="3697" y="1661"/>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100</a:t>
              </a:r>
              <a:endParaRPr lang="es-MX" sz="900"/>
            </a:p>
          </p:txBody>
        </p:sp>
        <p:sp>
          <p:nvSpPr>
            <p:cNvPr id="58578" name="Line 210"/>
            <p:cNvSpPr>
              <a:spLocks noChangeShapeType="1"/>
            </p:cNvSpPr>
            <p:nvPr/>
          </p:nvSpPr>
          <p:spPr bwMode="auto">
            <a:xfrm flipV="1">
              <a:off x="3923" y="1117"/>
              <a:ext cx="1316" cy="363"/>
            </a:xfrm>
            <a:prstGeom prst="line">
              <a:avLst/>
            </a:prstGeom>
            <a:noFill/>
            <a:ln w="9525">
              <a:solidFill>
                <a:srgbClr val="008080"/>
              </a:solidFill>
              <a:round/>
              <a:headEnd/>
              <a:tailEnd/>
            </a:ln>
            <a:effectLst/>
          </p:spPr>
          <p:txBody>
            <a:bodyPr/>
            <a:lstStyle/>
            <a:p>
              <a:endParaRPr lang="es-AR"/>
            </a:p>
          </p:txBody>
        </p:sp>
        <p:sp>
          <p:nvSpPr>
            <p:cNvPr id="58579" name="Line 211"/>
            <p:cNvSpPr>
              <a:spLocks noChangeShapeType="1"/>
            </p:cNvSpPr>
            <p:nvPr/>
          </p:nvSpPr>
          <p:spPr bwMode="auto">
            <a:xfrm flipV="1">
              <a:off x="3923" y="1026"/>
              <a:ext cx="1316" cy="680"/>
            </a:xfrm>
            <a:prstGeom prst="line">
              <a:avLst/>
            </a:prstGeom>
            <a:noFill/>
            <a:ln w="9525">
              <a:solidFill>
                <a:srgbClr val="0000FF"/>
              </a:solidFill>
              <a:round/>
              <a:headEnd/>
              <a:tailEnd/>
            </a:ln>
            <a:effectLst/>
          </p:spPr>
          <p:txBody>
            <a:bodyPr/>
            <a:lstStyle/>
            <a:p>
              <a:endParaRPr lang="es-AR"/>
            </a:p>
          </p:txBody>
        </p:sp>
        <p:sp>
          <p:nvSpPr>
            <p:cNvPr id="58580" name="Line 212"/>
            <p:cNvSpPr>
              <a:spLocks noChangeShapeType="1"/>
            </p:cNvSpPr>
            <p:nvPr/>
          </p:nvSpPr>
          <p:spPr bwMode="auto">
            <a:xfrm>
              <a:off x="4286" y="1389"/>
              <a:ext cx="0" cy="771"/>
            </a:xfrm>
            <a:prstGeom prst="line">
              <a:avLst/>
            </a:prstGeom>
            <a:noFill/>
            <a:ln w="9525" cap="rnd">
              <a:solidFill>
                <a:schemeClr val="tx1"/>
              </a:solidFill>
              <a:prstDash val="sysDot"/>
              <a:round/>
              <a:headEnd/>
              <a:tailEnd/>
            </a:ln>
            <a:effectLst/>
          </p:spPr>
          <p:txBody>
            <a:bodyPr/>
            <a:lstStyle/>
            <a:p>
              <a:endParaRPr lang="es-AR"/>
            </a:p>
          </p:txBody>
        </p:sp>
        <p:sp>
          <p:nvSpPr>
            <p:cNvPr id="58581" name="Line 213"/>
            <p:cNvSpPr>
              <a:spLocks noChangeShapeType="1"/>
            </p:cNvSpPr>
            <p:nvPr/>
          </p:nvSpPr>
          <p:spPr bwMode="auto">
            <a:xfrm>
              <a:off x="4558" y="1389"/>
              <a:ext cx="0" cy="771"/>
            </a:xfrm>
            <a:prstGeom prst="line">
              <a:avLst/>
            </a:prstGeom>
            <a:noFill/>
            <a:ln w="9525" cap="rnd">
              <a:solidFill>
                <a:schemeClr val="tx1"/>
              </a:solidFill>
              <a:prstDash val="sysDot"/>
              <a:round/>
              <a:headEnd/>
              <a:tailEnd/>
            </a:ln>
            <a:effectLst/>
          </p:spPr>
          <p:txBody>
            <a:bodyPr/>
            <a:lstStyle/>
            <a:p>
              <a:endParaRPr lang="es-AR"/>
            </a:p>
          </p:txBody>
        </p:sp>
        <p:sp>
          <p:nvSpPr>
            <p:cNvPr id="58582" name="Line 214"/>
            <p:cNvSpPr>
              <a:spLocks noChangeShapeType="1"/>
            </p:cNvSpPr>
            <p:nvPr/>
          </p:nvSpPr>
          <p:spPr bwMode="auto">
            <a:xfrm>
              <a:off x="4876" y="1207"/>
              <a:ext cx="0" cy="953"/>
            </a:xfrm>
            <a:prstGeom prst="line">
              <a:avLst/>
            </a:prstGeom>
            <a:noFill/>
            <a:ln w="9525" cap="rnd">
              <a:solidFill>
                <a:schemeClr val="tx1"/>
              </a:solidFill>
              <a:prstDash val="sysDot"/>
              <a:round/>
              <a:headEnd/>
              <a:tailEnd/>
            </a:ln>
            <a:effectLst/>
          </p:spPr>
          <p:txBody>
            <a:bodyPr/>
            <a:lstStyle/>
            <a:p>
              <a:endParaRPr lang="es-AR"/>
            </a:p>
          </p:txBody>
        </p:sp>
        <p:sp>
          <p:nvSpPr>
            <p:cNvPr id="58583" name="Text Box 215"/>
            <p:cNvSpPr txBox="1">
              <a:spLocks noChangeArrowheads="1"/>
            </p:cNvSpPr>
            <p:nvPr/>
          </p:nvSpPr>
          <p:spPr bwMode="auto">
            <a:xfrm>
              <a:off x="3878" y="2160"/>
              <a:ext cx="1497" cy="154"/>
            </a:xfrm>
            <a:prstGeom prst="rect">
              <a:avLst/>
            </a:prstGeom>
            <a:noFill/>
            <a:ln w="9525">
              <a:noFill/>
              <a:miter lim="800000"/>
              <a:headEnd/>
              <a:tailEnd/>
            </a:ln>
            <a:effectLst/>
          </p:spPr>
          <p:txBody>
            <a:bodyPr>
              <a:spAutoFit/>
            </a:bodyPr>
            <a:lstStyle/>
            <a:p>
              <a:pPr>
                <a:lnSpc>
                  <a:spcPct val="100000"/>
                </a:lnSpc>
                <a:spcBef>
                  <a:spcPct val="0"/>
                </a:spcBef>
                <a:buFontTx/>
                <a:buNone/>
              </a:pPr>
              <a:r>
                <a:rPr lang="es-ES" sz="1000"/>
                <a:t>0           0.25	0.5       0.75         1  p</a:t>
              </a:r>
              <a:endParaRPr lang="es-MX" sz="1000"/>
            </a:p>
          </p:txBody>
        </p:sp>
        <p:sp>
          <p:nvSpPr>
            <p:cNvPr id="58584" name="Text Box 216"/>
            <p:cNvSpPr txBox="1">
              <a:spLocks noChangeArrowheads="1"/>
            </p:cNvSpPr>
            <p:nvPr/>
          </p:nvSpPr>
          <p:spPr bwMode="auto">
            <a:xfrm>
              <a:off x="5228" y="906"/>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180</a:t>
              </a:r>
              <a:endParaRPr lang="es-MX" sz="900"/>
            </a:p>
          </p:txBody>
        </p:sp>
        <p:sp>
          <p:nvSpPr>
            <p:cNvPr id="58585" name="Text Box 217"/>
            <p:cNvSpPr txBox="1">
              <a:spLocks noChangeArrowheads="1"/>
            </p:cNvSpPr>
            <p:nvPr/>
          </p:nvSpPr>
          <p:spPr bwMode="auto">
            <a:xfrm>
              <a:off x="5229" y="1063"/>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170</a:t>
              </a:r>
              <a:endParaRPr lang="es-MX" sz="900"/>
            </a:p>
          </p:txBody>
        </p:sp>
        <p:sp>
          <p:nvSpPr>
            <p:cNvPr id="58586" name="Text Box 218"/>
            <p:cNvSpPr txBox="1">
              <a:spLocks noChangeArrowheads="1"/>
            </p:cNvSpPr>
            <p:nvPr/>
          </p:nvSpPr>
          <p:spPr bwMode="auto">
            <a:xfrm>
              <a:off x="5229" y="1290"/>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140</a:t>
              </a:r>
              <a:endParaRPr lang="es-MX" sz="900"/>
            </a:p>
          </p:txBody>
        </p:sp>
        <p:sp>
          <p:nvSpPr>
            <p:cNvPr id="58587" name="Text Box 219"/>
            <p:cNvSpPr txBox="1">
              <a:spLocks noChangeArrowheads="1"/>
            </p:cNvSpPr>
            <p:nvPr/>
          </p:nvSpPr>
          <p:spPr bwMode="auto">
            <a:xfrm>
              <a:off x="3923" y="1253"/>
              <a:ext cx="213" cy="15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000"/>
                <a:t>S1</a:t>
              </a:r>
              <a:endParaRPr lang="es-MX" sz="1000"/>
            </a:p>
          </p:txBody>
        </p:sp>
        <p:sp>
          <p:nvSpPr>
            <p:cNvPr id="58588" name="Text Box 220"/>
            <p:cNvSpPr txBox="1">
              <a:spLocks noChangeArrowheads="1"/>
            </p:cNvSpPr>
            <p:nvPr/>
          </p:nvSpPr>
          <p:spPr bwMode="auto">
            <a:xfrm>
              <a:off x="4921" y="890"/>
              <a:ext cx="213" cy="15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000"/>
                <a:t>S2</a:t>
              </a:r>
              <a:endParaRPr lang="es-MX" sz="1000"/>
            </a:p>
          </p:txBody>
        </p:sp>
        <p:sp>
          <p:nvSpPr>
            <p:cNvPr id="58589" name="Text Box 221"/>
            <p:cNvSpPr txBox="1">
              <a:spLocks noChangeArrowheads="1"/>
            </p:cNvSpPr>
            <p:nvPr/>
          </p:nvSpPr>
          <p:spPr bwMode="auto">
            <a:xfrm>
              <a:off x="4468" y="1117"/>
              <a:ext cx="213" cy="15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000"/>
                <a:t>S3</a:t>
              </a:r>
              <a:endParaRPr lang="es-MX" sz="1000"/>
            </a:p>
          </p:txBody>
        </p:sp>
      </p:grpSp>
      <p:sp>
        <p:nvSpPr>
          <p:cNvPr id="58592" name="Text Box 224"/>
          <p:cNvSpPr txBox="1">
            <a:spLocks noChangeArrowheads="1"/>
          </p:cNvSpPr>
          <p:nvPr/>
        </p:nvSpPr>
        <p:spPr bwMode="auto">
          <a:xfrm>
            <a:off x="6137275" y="4056063"/>
            <a:ext cx="2755900" cy="1793875"/>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400" b="1"/>
              <a:t>Regla de Decisión:</a:t>
            </a:r>
          </a:p>
          <a:p>
            <a:pPr>
              <a:lnSpc>
                <a:spcPct val="100000"/>
              </a:lnSpc>
              <a:spcBef>
                <a:spcPct val="0"/>
              </a:spcBef>
              <a:buFontTx/>
              <a:buNone/>
            </a:pPr>
            <a:endParaRPr lang="es-ES" sz="1400" b="1"/>
          </a:p>
          <a:p>
            <a:pPr>
              <a:lnSpc>
                <a:spcPct val="100000"/>
              </a:lnSpc>
              <a:spcBef>
                <a:spcPct val="0"/>
              </a:spcBef>
              <a:buFontTx/>
              <a:buNone/>
            </a:pPr>
            <a:r>
              <a:rPr lang="es-ES" sz="1400"/>
              <a:t>Si p&lt; 0.25 </a:t>
            </a:r>
            <a:r>
              <a:rPr lang="es-ES" sz="1400">
                <a:sym typeface="Wingdings" pitchFamily="2" charset="2"/>
              </a:rPr>
              <a:t></a:t>
            </a:r>
            <a:r>
              <a:rPr lang="es-ES" sz="1400">
                <a:solidFill>
                  <a:srgbClr val="FF3300"/>
                </a:solidFill>
                <a:sym typeface="Wingdings" pitchFamily="2" charset="2"/>
              </a:rPr>
              <a:t>S1</a:t>
            </a:r>
          </a:p>
          <a:p>
            <a:pPr>
              <a:lnSpc>
                <a:spcPct val="100000"/>
              </a:lnSpc>
              <a:spcBef>
                <a:spcPct val="0"/>
              </a:spcBef>
              <a:buFontTx/>
              <a:buNone/>
            </a:pPr>
            <a:r>
              <a:rPr lang="es-ES" sz="1400">
                <a:sym typeface="Wingdings" pitchFamily="2" charset="2"/>
              </a:rPr>
              <a:t>Si 0.25 &lt;p&lt; 0.75 </a:t>
            </a:r>
            <a:r>
              <a:rPr lang="es-ES" sz="1400">
                <a:solidFill>
                  <a:srgbClr val="008080"/>
                </a:solidFill>
                <a:sym typeface="Wingdings" pitchFamily="2" charset="2"/>
              </a:rPr>
              <a:t>S3</a:t>
            </a:r>
          </a:p>
          <a:p>
            <a:pPr>
              <a:lnSpc>
                <a:spcPct val="100000"/>
              </a:lnSpc>
              <a:spcBef>
                <a:spcPct val="0"/>
              </a:spcBef>
              <a:buFontTx/>
              <a:buNone/>
            </a:pPr>
            <a:r>
              <a:rPr lang="es-ES" sz="1400">
                <a:sym typeface="Wingdings" pitchFamily="2" charset="2"/>
              </a:rPr>
              <a:t>Si p&gt;0.75 </a:t>
            </a:r>
            <a:r>
              <a:rPr lang="es-ES" sz="1400">
                <a:solidFill>
                  <a:srgbClr val="0000FF"/>
                </a:solidFill>
                <a:sym typeface="Wingdings" pitchFamily="2" charset="2"/>
              </a:rPr>
              <a:t>S2</a:t>
            </a:r>
          </a:p>
          <a:p>
            <a:pPr>
              <a:lnSpc>
                <a:spcPct val="100000"/>
              </a:lnSpc>
              <a:spcBef>
                <a:spcPct val="0"/>
              </a:spcBef>
              <a:buFontTx/>
              <a:buNone/>
            </a:pPr>
            <a:r>
              <a:rPr lang="es-ES" sz="1400"/>
              <a:t>Si p= 0.25 S1 = S2 (indiferentes)</a:t>
            </a:r>
          </a:p>
          <a:p>
            <a:pPr>
              <a:lnSpc>
                <a:spcPct val="100000"/>
              </a:lnSpc>
              <a:spcBef>
                <a:spcPct val="0"/>
              </a:spcBef>
              <a:buFontTx/>
              <a:buNone/>
            </a:pPr>
            <a:r>
              <a:rPr lang="es-ES" sz="1400"/>
              <a:t>Si p= 0.75 S2 = S3 (indiferentes)</a:t>
            </a:r>
          </a:p>
          <a:p>
            <a:pPr>
              <a:lnSpc>
                <a:spcPct val="100000"/>
              </a:lnSpc>
              <a:spcBef>
                <a:spcPct val="0"/>
              </a:spcBef>
              <a:buFontTx/>
              <a:buNone/>
            </a:pPr>
            <a:endParaRPr lang="es-MX"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5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5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5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52" grpId="0"/>
      <p:bldP spid="58553" grpId="0"/>
      <p:bldP spid="58554" grpId="0"/>
      <p:bldP spid="585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706437"/>
          </a:xfrm>
        </p:spPr>
        <p:txBody>
          <a:bodyPr/>
          <a:lstStyle/>
          <a:p>
            <a:r>
              <a:rPr lang="es-ES" sz="1800" b="1" dirty="0"/>
              <a:t>Ejercicio </a:t>
            </a:r>
            <a:r>
              <a:rPr lang="es-ES" sz="1800" b="1" dirty="0" smtClean="0"/>
              <a:t>2</a:t>
            </a:r>
            <a:endParaRPr lang="es-MX" sz="1800" b="1" dirty="0"/>
          </a:p>
        </p:txBody>
      </p:sp>
      <p:graphicFrame>
        <p:nvGraphicFramePr>
          <p:cNvPr id="62467" name="Group 3"/>
          <p:cNvGraphicFramePr>
            <a:graphicFrameLocks noGrp="1"/>
          </p:cNvGraphicFramePr>
          <p:nvPr>
            <p:ph idx="1"/>
          </p:nvPr>
        </p:nvGraphicFramePr>
        <p:xfrm>
          <a:off x="250825" y="1268413"/>
          <a:ext cx="4752975" cy="1402399"/>
        </p:xfrm>
        <a:graphic>
          <a:graphicData uri="http://schemas.openxmlformats.org/drawingml/2006/table">
            <a:tbl>
              <a:tblPr/>
              <a:tblGrid>
                <a:gridCol w="360363"/>
                <a:gridCol w="936625"/>
                <a:gridCol w="1079500"/>
                <a:gridCol w="1008062"/>
                <a:gridCol w="1368425"/>
              </a:tblGrid>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p</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1-p</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460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Buen Tiempo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Mal Tiempo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VE</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rgbClr val="FF3300"/>
                          </a:solidFill>
                          <a:effectLst/>
                          <a:latin typeface="Arial" pitchFamily="34" charset="0"/>
                          <a:cs typeface="Arial" pitchFamily="34" charset="0"/>
                        </a:rPr>
                        <a:t>S1</a:t>
                      </a:r>
                      <a:endParaRPr kumimoji="0" lang="es-MX" sz="1100" b="0" i="0" u="none" strike="noStrike" cap="none" normalizeH="0" baseline="0" smtClean="0">
                        <a:ln>
                          <a:noFill/>
                        </a:ln>
                        <a:solidFill>
                          <a:srgbClr val="FF33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Plazo Fijo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140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140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140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rgbClr val="0000FF"/>
                          </a:solidFill>
                          <a:effectLst/>
                          <a:latin typeface="Arial" pitchFamily="34" charset="0"/>
                          <a:cs typeface="Arial" pitchFamily="34" charset="0"/>
                        </a:rPr>
                        <a:t>S2</a:t>
                      </a:r>
                      <a:endParaRPr kumimoji="0" lang="es-MX" sz="1100" b="0" i="0" u="none" strike="noStrike" cap="none" normalizeH="0" baseline="0" smtClean="0">
                        <a:ln>
                          <a:noFill/>
                        </a:ln>
                        <a:solidFill>
                          <a:srgbClr val="0000F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Trigo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180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100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180 p + 100 (1-p)</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rgbClr val="008080"/>
                          </a:solidFill>
                          <a:effectLst/>
                          <a:latin typeface="Arial" pitchFamily="34" charset="0"/>
                          <a:cs typeface="Arial" pitchFamily="34" charset="0"/>
                        </a:rPr>
                        <a:t>S3</a:t>
                      </a:r>
                      <a:endParaRPr kumimoji="0" lang="es-MX" sz="1100" b="0" i="0" u="none" strike="noStrike" cap="none" normalizeH="0" baseline="0" smtClean="0">
                        <a:ln>
                          <a:noFill/>
                        </a:ln>
                        <a:solidFill>
                          <a:srgbClr val="00808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Ganadería</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130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150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130 p + 150 (1-p)</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505" name="Text Box 41"/>
          <p:cNvSpPr txBox="1">
            <a:spLocks noChangeArrowheads="1"/>
          </p:cNvSpPr>
          <p:nvPr/>
        </p:nvSpPr>
        <p:spPr bwMode="auto">
          <a:xfrm>
            <a:off x="539750" y="3213100"/>
            <a:ext cx="1924050" cy="1370013"/>
          </a:xfrm>
          <a:prstGeom prst="rect">
            <a:avLst/>
          </a:prstGeom>
          <a:noFill/>
          <a:ln w="9525">
            <a:noFill/>
            <a:miter lim="800000"/>
            <a:headEnd/>
            <a:tailEnd/>
          </a:ln>
          <a:effectLst/>
        </p:spPr>
        <p:txBody>
          <a:bodyPr wrap="none">
            <a:spAutoFit/>
          </a:bodyPr>
          <a:lstStyle/>
          <a:p>
            <a:pPr algn="ctr">
              <a:lnSpc>
                <a:spcPct val="100000"/>
              </a:lnSpc>
              <a:spcBef>
                <a:spcPct val="0"/>
              </a:spcBef>
              <a:buFontTx/>
              <a:buNone/>
            </a:pPr>
            <a:r>
              <a:rPr lang="es-ES" sz="1200"/>
              <a:t>S1 = S2</a:t>
            </a:r>
          </a:p>
          <a:p>
            <a:pPr algn="ctr">
              <a:lnSpc>
                <a:spcPct val="100000"/>
              </a:lnSpc>
              <a:spcBef>
                <a:spcPct val="0"/>
              </a:spcBef>
              <a:buFontTx/>
              <a:buNone/>
            </a:pPr>
            <a:r>
              <a:rPr lang="es-ES" sz="1200"/>
              <a:t>VE S1 = VE S2</a:t>
            </a:r>
          </a:p>
          <a:p>
            <a:pPr algn="ctr">
              <a:lnSpc>
                <a:spcPct val="100000"/>
              </a:lnSpc>
              <a:spcBef>
                <a:spcPct val="0"/>
              </a:spcBef>
              <a:buFontTx/>
              <a:buNone/>
            </a:pPr>
            <a:r>
              <a:rPr lang="es-ES" sz="1200"/>
              <a:t>140= 180 p + 100 (1-p)</a:t>
            </a:r>
          </a:p>
          <a:p>
            <a:pPr algn="ctr">
              <a:lnSpc>
                <a:spcPct val="100000"/>
              </a:lnSpc>
              <a:spcBef>
                <a:spcPct val="0"/>
              </a:spcBef>
              <a:buFontTx/>
              <a:buNone/>
            </a:pPr>
            <a:r>
              <a:rPr lang="es-ES" sz="1200"/>
              <a:t>140 = 180p + 100 – 100 p</a:t>
            </a:r>
          </a:p>
          <a:p>
            <a:pPr algn="ctr">
              <a:lnSpc>
                <a:spcPct val="100000"/>
              </a:lnSpc>
              <a:spcBef>
                <a:spcPct val="0"/>
              </a:spcBef>
              <a:buFontTx/>
              <a:buNone/>
            </a:pPr>
            <a:r>
              <a:rPr lang="es-ES" sz="1200"/>
              <a:t>140 – 100 = 180p – 100p</a:t>
            </a:r>
          </a:p>
          <a:p>
            <a:pPr algn="ctr">
              <a:lnSpc>
                <a:spcPct val="100000"/>
              </a:lnSpc>
              <a:spcBef>
                <a:spcPct val="0"/>
              </a:spcBef>
              <a:buFontTx/>
              <a:buNone/>
            </a:pPr>
            <a:r>
              <a:rPr lang="es-ES" sz="1200"/>
              <a:t>40= 80p</a:t>
            </a:r>
          </a:p>
          <a:p>
            <a:pPr algn="ctr">
              <a:lnSpc>
                <a:spcPct val="100000"/>
              </a:lnSpc>
              <a:spcBef>
                <a:spcPct val="0"/>
              </a:spcBef>
              <a:buFontTx/>
              <a:buNone/>
            </a:pPr>
            <a:r>
              <a:rPr lang="es-ES" sz="1200" b="1"/>
              <a:t>0.5 = p</a:t>
            </a:r>
            <a:endParaRPr lang="es-MX" sz="1200" b="1"/>
          </a:p>
        </p:txBody>
      </p:sp>
      <p:sp>
        <p:nvSpPr>
          <p:cNvPr id="62506" name="Text Box 42"/>
          <p:cNvSpPr txBox="1">
            <a:spLocks noChangeArrowheads="1"/>
          </p:cNvSpPr>
          <p:nvPr/>
        </p:nvSpPr>
        <p:spPr bwMode="auto">
          <a:xfrm>
            <a:off x="2863850" y="3213100"/>
            <a:ext cx="1924050" cy="1370013"/>
          </a:xfrm>
          <a:prstGeom prst="rect">
            <a:avLst/>
          </a:prstGeom>
          <a:noFill/>
          <a:ln w="9525">
            <a:noFill/>
            <a:miter lim="800000"/>
            <a:headEnd/>
            <a:tailEnd/>
          </a:ln>
          <a:effectLst/>
        </p:spPr>
        <p:txBody>
          <a:bodyPr wrap="none">
            <a:spAutoFit/>
          </a:bodyPr>
          <a:lstStyle/>
          <a:p>
            <a:pPr algn="ctr">
              <a:lnSpc>
                <a:spcPct val="100000"/>
              </a:lnSpc>
              <a:spcBef>
                <a:spcPct val="0"/>
              </a:spcBef>
              <a:buFontTx/>
              <a:buNone/>
            </a:pPr>
            <a:r>
              <a:rPr lang="es-ES" sz="1200"/>
              <a:t>S1 = S3</a:t>
            </a:r>
          </a:p>
          <a:p>
            <a:pPr algn="ctr">
              <a:lnSpc>
                <a:spcPct val="100000"/>
              </a:lnSpc>
              <a:spcBef>
                <a:spcPct val="0"/>
              </a:spcBef>
              <a:buFontTx/>
              <a:buNone/>
            </a:pPr>
            <a:r>
              <a:rPr lang="es-ES" sz="1200"/>
              <a:t>VE S1 = VE S3</a:t>
            </a:r>
          </a:p>
          <a:p>
            <a:pPr algn="ctr">
              <a:lnSpc>
                <a:spcPct val="100000"/>
              </a:lnSpc>
              <a:spcBef>
                <a:spcPct val="0"/>
              </a:spcBef>
              <a:buFontTx/>
              <a:buNone/>
            </a:pPr>
            <a:r>
              <a:rPr lang="es-ES" sz="1200"/>
              <a:t>140= 130 p + 150 (1-p)</a:t>
            </a:r>
          </a:p>
          <a:p>
            <a:pPr algn="ctr">
              <a:lnSpc>
                <a:spcPct val="100000"/>
              </a:lnSpc>
              <a:spcBef>
                <a:spcPct val="0"/>
              </a:spcBef>
              <a:buFontTx/>
              <a:buNone/>
            </a:pPr>
            <a:r>
              <a:rPr lang="es-ES" sz="1200"/>
              <a:t>140 = 130p + 150 – 150 p</a:t>
            </a:r>
          </a:p>
          <a:p>
            <a:pPr algn="ctr">
              <a:lnSpc>
                <a:spcPct val="100000"/>
              </a:lnSpc>
              <a:spcBef>
                <a:spcPct val="0"/>
              </a:spcBef>
              <a:buFontTx/>
              <a:buNone/>
            </a:pPr>
            <a:r>
              <a:rPr lang="es-ES" sz="1200"/>
              <a:t>140 – 150 = 130p – 150p</a:t>
            </a:r>
          </a:p>
          <a:p>
            <a:pPr algn="ctr">
              <a:lnSpc>
                <a:spcPct val="100000"/>
              </a:lnSpc>
              <a:spcBef>
                <a:spcPct val="0"/>
              </a:spcBef>
              <a:buFontTx/>
              <a:buNone/>
            </a:pPr>
            <a:r>
              <a:rPr lang="es-ES" sz="1200"/>
              <a:t>-10= -20p</a:t>
            </a:r>
          </a:p>
          <a:p>
            <a:pPr algn="ctr">
              <a:lnSpc>
                <a:spcPct val="100000"/>
              </a:lnSpc>
              <a:spcBef>
                <a:spcPct val="0"/>
              </a:spcBef>
              <a:buFontTx/>
              <a:buNone/>
            </a:pPr>
            <a:r>
              <a:rPr lang="es-ES" sz="1200" b="1"/>
              <a:t>0.5 = p</a:t>
            </a:r>
            <a:endParaRPr lang="es-MX" sz="1200" b="1"/>
          </a:p>
        </p:txBody>
      </p:sp>
      <p:sp>
        <p:nvSpPr>
          <p:cNvPr id="62507" name="Text Box 43"/>
          <p:cNvSpPr txBox="1">
            <a:spLocks noChangeArrowheads="1"/>
          </p:cNvSpPr>
          <p:nvPr/>
        </p:nvSpPr>
        <p:spPr bwMode="auto">
          <a:xfrm>
            <a:off x="1117600" y="4714884"/>
            <a:ext cx="2984500" cy="1370013"/>
          </a:xfrm>
          <a:prstGeom prst="rect">
            <a:avLst/>
          </a:prstGeom>
          <a:noFill/>
          <a:ln w="9525">
            <a:noFill/>
            <a:miter lim="800000"/>
            <a:headEnd/>
            <a:tailEnd/>
          </a:ln>
          <a:effectLst/>
        </p:spPr>
        <p:txBody>
          <a:bodyPr wrap="none">
            <a:spAutoFit/>
          </a:bodyPr>
          <a:lstStyle/>
          <a:p>
            <a:pPr algn="ctr">
              <a:lnSpc>
                <a:spcPct val="100000"/>
              </a:lnSpc>
              <a:spcBef>
                <a:spcPct val="0"/>
              </a:spcBef>
              <a:buFontTx/>
              <a:buNone/>
            </a:pPr>
            <a:r>
              <a:rPr lang="es-ES" sz="1200"/>
              <a:t>S2 = S3</a:t>
            </a:r>
          </a:p>
          <a:p>
            <a:pPr algn="ctr">
              <a:lnSpc>
                <a:spcPct val="100000"/>
              </a:lnSpc>
              <a:spcBef>
                <a:spcPct val="0"/>
              </a:spcBef>
              <a:buFontTx/>
              <a:buNone/>
            </a:pPr>
            <a:r>
              <a:rPr lang="es-ES" sz="1200"/>
              <a:t>VE S2 = VE S3</a:t>
            </a:r>
          </a:p>
          <a:p>
            <a:pPr algn="ctr">
              <a:lnSpc>
                <a:spcPct val="100000"/>
              </a:lnSpc>
              <a:spcBef>
                <a:spcPct val="0"/>
              </a:spcBef>
              <a:buFontTx/>
              <a:buNone/>
            </a:pPr>
            <a:r>
              <a:rPr lang="es-ES" sz="1200"/>
              <a:t>180 p + 100 (1-p) = 130 p + 150 (1-p)</a:t>
            </a:r>
          </a:p>
          <a:p>
            <a:pPr algn="ctr">
              <a:lnSpc>
                <a:spcPct val="100000"/>
              </a:lnSpc>
              <a:spcBef>
                <a:spcPct val="0"/>
              </a:spcBef>
              <a:buFontTx/>
              <a:buNone/>
            </a:pPr>
            <a:r>
              <a:rPr lang="es-ES" sz="1200"/>
              <a:t>180p + 100 – 100 p = 130p + 150 – 150 p</a:t>
            </a:r>
          </a:p>
          <a:p>
            <a:pPr algn="ctr">
              <a:lnSpc>
                <a:spcPct val="100000"/>
              </a:lnSpc>
              <a:spcBef>
                <a:spcPct val="0"/>
              </a:spcBef>
              <a:buFontTx/>
              <a:buNone/>
            </a:pPr>
            <a:r>
              <a:rPr lang="es-ES" sz="1200"/>
              <a:t>180p-100p -130p + 150p = 150 – 100</a:t>
            </a:r>
          </a:p>
          <a:p>
            <a:pPr algn="ctr">
              <a:lnSpc>
                <a:spcPct val="100000"/>
              </a:lnSpc>
              <a:spcBef>
                <a:spcPct val="0"/>
              </a:spcBef>
              <a:buFontTx/>
              <a:buNone/>
            </a:pPr>
            <a:r>
              <a:rPr lang="es-ES" sz="1200"/>
              <a:t>100p = 50</a:t>
            </a:r>
          </a:p>
          <a:p>
            <a:pPr algn="ctr">
              <a:lnSpc>
                <a:spcPct val="100000"/>
              </a:lnSpc>
              <a:spcBef>
                <a:spcPct val="0"/>
              </a:spcBef>
              <a:buFontTx/>
              <a:buNone/>
            </a:pPr>
            <a:r>
              <a:rPr lang="es-ES" sz="1200" b="1"/>
              <a:t>p = 0.5</a:t>
            </a:r>
            <a:endParaRPr lang="es-MX" sz="1200" b="1"/>
          </a:p>
        </p:txBody>
      </p:sp>
      <p:grpSp>
        <p:nvGrpSpPr>
          <p:cNvPr id="2" name="Group 65"/>
          <p:cNvGrpSpPr>
            <a:grpSpLocks/>
          </p:cNvGrpSpPr>
          <p:nvPr/>
        </p:nvGrpSpPr>
        <p:grpSpPr bwMode="auto">
          <a:xfrm>
            <a:off x="5867400" y="1268413"/>
            <a:ext cx="2808288" cy="2405062"/>
            <a:chOff x="3696" y="799"/>
            <a:chExt cx="1769" cy="1515"/>
          </a:xfrm>
        </p:grpSpPr>
        <p:sp>
          <p:nvSpPr>
            <p:cNvPr id="62508" name="Line 44"/>
            <p:cNvSpPr>
              <a:spLocks noChangeShapeType="1"/>
            </p:cNvSpPr>
            <p:nvPr/>
          </p:nvSpPr>
          <p:spPr bwMode="auto">
            <a:xfrm>
              <a:off x="3923" y="2160"/>
              <a:ext cx="1315" cy="0"/>
            </a:xfrm>
            <a:prstGeom prst="line">
              <a:avLst/>
            </a:prstGeom>
            <a:noFill/>
            <a:ln w="9525">
              <a:solidFill>
                <a:schemeClr val="tx1"/>
              </a:solidFill>
              <a:round/>
              <a:headEnd/>
              <a:tailEnd/>
            </a:ln>
            <a:effectLst/>
          </p:spPr>
          <p:txBody>
            <a:bodyPr/>
            <a:lstStyle/>
            <a:p>
              <a:endParaRPr lang="es-AR"/>
            </a:p>
          </p:txBody>
        </p:sp>
        <p:sp>
          <p:nvSpPr>
            <p:cNvPr id="62509" name="Line 45"/>
            <p:cNvSpPr>
              <a:spLocks noChangeShapeType="1"/>
            </p:cNvSpPr>
            <p:nvPr/>
          </p:nvSpPr>
          <p:spPr bwMode="auto">
            <a:xfrm flipV="1">
              <a:off x="3923" y="845"/>
              <a:ext cx="0" cy="1315"/>
            </a:xfrm>
            <a:prstGeom prst="line">
              <a:avLst/>
            </a:prstGeom>
            <a:noFill/>
            <a:ln w="9525">
              <a:solidFill>
                <a:schemeClr val="tx1"/>
              </a:solidFill>
              <a:round/>
              <a:headEnd/>
              <a:tailEnd type="triangle" w="med" len="med"/>
            </a:ln>
            <a:effectLst/>
          </p:spPr>
          <p:txBody>
            <a:bodyPr/>
            <a:lstStyle/>
            <a:p>
              <a:endParaRPr lang="es-AR"/>
            </a:p>
          </p:txBody>
        </p:sp>
        <p:sp>
          <p:nvSpPr>
            <p:cNvPr id="62510" name="Line 46"/>
            <p:cNvSpPr>
              <a:spLocks noChangeShapeType="1"/>
            </p:cNvSpPr>
            <p:nvPr/>
          </p:nvSpPr>
          <p:spPr bwMode="auto">
            <a:xfrm flipV="1">
              <a:off x="5238" y="799"/>
              <a:ext cx="1" cy="1361"/>
            </a:xfrm>
            <a:prstGeom prst="line">
              <a:avLst/>
            </a:prstGeom>
            <a:noFill/>
            <a:ln w="9525">
              <a:solidFill>
                <a:schemeClr val="tx1"/>
              </a:solidFill>
              <a:round/>
              <a:headEnd/>
              <a:tailEnd type="triangle" w="med" len="med"/>
            </a:ln>
            <a:effectLst/>
          </p:spPr>
          <p:txBody>
            <a:bodyPr/>
            <a:lstStyle/>
            <a:p>
              <a:endParaRPr lang="es-AR"/>
            </a:p>
          </p:txBody>
        </p:sp>
        <p:sp>
          <p:nvSpPr>
            <p:cNvPr id="62511" name="Line 47"/>
            <p:cNvSpPr>
              <a:spLocks noChangeShapeType="1"/>
            </p:cNvSpPr>
            <p:nvPr/>
          </p:nvSpPr>
          <p:spPr bwMode="auto">
            <a:xfrm>
              <a:off x="3923" y="1389"/>
              <a:ext cx="1315" cy="0"/>
            </a:xfrm>
            <a:prstGeom prst="line">
              <a:avLst/>
            </a:prstGeom>
            <a:noFill/>
            <a:ln w="9525">
              <a:solidFill>
                <a:srgbClr val="FF3300"/>
              </a:solidFill>
              <a:round/>
              <a:headEnd/>
              <a:tailEnd/>
            </a:ln>
            <a:effectLst/>
          </p:spPr>
          <p:txBody>
            <a:bodyPr/>
            <a:lstStyle/>
            <a:p>
              <a:endParaRPr lang="es-AR"/>
            </a:p>
          </p:txBody>
        </p:sp>
        <p:sp>
          <p:nvSpPr>
            <p:cNvPr id="62512" name="Text Box 48"/>
            <p:cNvSpPr txBox="1">
              <a:spLocks noChangeArrowheads="1"/>
            </p:cNvSpPr>
            <p:nvPr/>
          </p:nvSpPr>
          <p:spPr bwMode="auto">
            <a:xfrm>
              <a:off x="3696" y="1277"/>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140</a:t>
              </a:r>
              <a:endParaRPr lang="es-MX" sz="900"/>
            </a:p>
          </p:txBody>
        </p:sp>
        <p:sp>
          <p:nvSpPr>
            <p:cNvPr id="62513" name="Text Box 49"/>
            <p:cNvSpPr txBox="1">
              <a:spLocks noChangeArrowheads="1"/>
            </p:cNvSpPr>
            <p:nvPr/>
          </p:nvSpPr>
          <p:spPr bwMode="auto">
            <a:xfrm>
              <a:off x="3696" y="1162"/>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150</a:t>
              </a:r>
              <a:endParaRPr lang="es-MX" sz="900"/>
            </a:p>
          </p:txBody>
        </p:sp>
        <p:sp>
          <p:nvSpPr>
            <p:cNvPr id="62514" name="Text Box 50"/>
            <p:cNvSpPr txBox="1">
              <a:spLocks noChangeArrowheads="1"/>
            </p:cNvSpPr>
            <p:nvPr/>
          </p:nvSpPr>
          <p:spPr bwMode="auto">
            <a:xfrm>
              <a:off x="3697" y="1661"/>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100</a:t>
              </a:r>
              <a:endParaRPr lang="es-MX" sz="900"/>
            </a:p>
          </p:txBody>
        </p:sp>
        <p:sp>
          <p:nvSpPr>
            <p:cNvPr id="62515" name="Line 51"/>
            <p:cNvSpPr>
              <a:spLocks noChangeShapeType="1"/>
            </p:cNvSpPr>
            <p:nvPr/>
          </p:nvSpPr>
          <p:spPr bwMode="auto">
            <a:xfrm>
              <a:off x="3923" y="1298"/>
              <a:ext cx="1316" cy="182"/>
            </a:xfrm>
            <a:prstGeom prst="line">
              <a:avLst/>
            </a:prstGeom>
            <a:noFill/>
            <a:ln w="9525">
              <a:solidFill>
                <a:srgbClr val="008080"/>
              </a:solidFill>
              <a:round/>
              <a:headEnd/>
              <a:tailEnd/>
            </a:ln>
            <a:effectLst/>
          </p:spPr>
          <p:txBody>
            <a:bodyPr/>
            <a:lstStyle/>
            <a:p>
              <a:endParaRPr lang="es-AR"/>
            </a:p>
          </p:txBody>
        </p:sp>
        <p:sp>
          <p:nvSpPr>
            <p:cNvPr id="62516" name="Line 52"/>
            <p:cNvSpPr>
              <a:spLocks noChangeShapeType="1"/>
            </p:cNvSpPr>
            <p:nvPr/>
          </p:nvSpPr>
          <p:spPr bwMode="auto">
            <a:xfrm flipV="1">
              <a:off x="3923" y="1026"/>
              <a:ext cx="1316" cy="680"/>
            </a:xfrm>
            <a:prstGeom prst="line">
              <a:avLst/>
            </a:prstGeom>
            <a:noFill/>
            <a:ln w="9525">
              <a:solidFill>
                <a:srgbClr val="0000FF"/>
              </a:solidFill>
              <a:round/>
              <a:headEnd/>
              <a:tailEnd/>
            </a:ln>
            <a:effectLst/>
          </p:spPr>
          <p:txBody>
            <a:bodyPr/>
            <a:lstStyle/>
            <a:p>
              <a:endParaRPr lang="es-AR"/>
            </a:p>
          </p:txBody>
        </p:sp>
        <p:sp>
          <p:nvSpPr>
            <p:cNvPr id="62517" name="Line 53"/>
            <p:cNvSpPr>
              <a:spLocks noChangeShapeType="1"/>
            </p:cNvSpPr>
            <p:nvPr/>
          </p:nvSpPr>
          <p:spPr bwMode="auto">
            <a:xfrm>
              <a:off x="4286" y="1389"/>
              <a:ext cx="0" cy="771"/>
            </a:xfrm>
            <a:prstGeom prst="line">
              <a:avLst/>
            </a:prstGeom>
            <a:noFill/>
            <a:ln w="9525" cap="rnd">
              <a:solidFill>
                <a:schemeClr val="tx1"/>
              </a:solidFill>
              <a:prstDash val="sysDot"/>
              <a:round/>
              <a:headEnd/>
              <a:tailEnd/>
            </a:ln>
            <a:effectLst/>
          </p:spPr>
          <p:txBody>
            <a:bodyPr/>
            <a:lstStyle/>
            <a:p>
              <a:endParaRPr lang="es-AR"/>
            </a:p>
          </p:txBody>
        </p:sp>
        <p:sp>
          <p:nvSpPr>
            <p:cNvPr id="62518" name="Line 54"/>
            <p:cNvSpPr>
              <a:spLocks noChangeShapeType="1"/>
            </p:cNvSpPr>
            <p:nvPr/>
          </p:nvSpPr>
          <p:spPr bwMode="auto">
            <a:xfrm>
              <a:off x="4558" y="1389"/>
              <a:ext cx="0" cy="771"/>
            </a:xfrm>
            <a:prstGeom prst="line">
              <a:avLst/>
            </a:prstGeom>
            <a:noFill/>
            <a:ln w="9525" cap="rnd">
              <a:solidFill>
                <a:schemeClr val="tx1"/>
              </a:solidFill>
              <a:prstDash val="sysDot"/>
              <a:round/>
              <a:headEnd/>
              <a:tailEnd/>
            </a:ln>
            <a:effectLst/>
          </p:spPr>
          <p:txBody>
            <a:bodyPr/>
            <a:lstStyle/>
            <a:p>
              <a:endParaRPr lang="es-AR"/>
            </a:p>
          </p:txBody>
        </p:sp>
        <p:sp>
          <p:nvSpPr>
            <p:cNvPr id="62519" name="Line 55"/>
            <p:cNvSpPr>
              <a:spLocks noChangeShapeType="1"/>
            </p:cNvSpPr>
            <p:nvPr/>
          </p:nvSpPr>
          <p:spPr bwMode="auto">
            <a:xfrm>
              <a:off x="4876" y="1207"/>
              <a:ext cx="0" cy="953"/>
            </a:xfrm>
            <a:prstGeom prst="line">
              <a:avLst/>
            </a:prstGeom>
            <a:noFill/>
            <a:ln w="9525" cap="rnd">
              <a:solidFill>
                <a:schemeClr val="tx1"/>
              </a:solidFill>
              <a:prstDash val="sysDot"/>
              <a:round/>
              <a:headEnd/>
              <a:tailEnd/>
            </a:ln>
            <a:effectLst/>
          </p:spPr>
          <p:txBody>
            <a:bodyPr/>
            <a:lstStyle/>
            <a:p>
              <a:endParaRPr lang="es-AR"/>
            </a:p>
          </p:txBody>
        </p:sp>
        <p:sp>
          <p:nvSpPr>
            <p:cNvPr id="62520" name="Text Box 56"/>
            <p:cNvSpPr txBox="1">
              <a:spLocks noChangeArrowheads="1"/>
            </p:cNvSpPr>
            <p:nvPr/>
          </p:nvSpPr>
          <p:spPr bwMode="auto">
            <a:xfrm>
              <a:off x="3878" y="2160"/>
              <a:ext cx="1497" cy="154"/>
            </a:xfrm>
            <a:prstGeom prst="rect">
              <a:avLst/>
            </a:prstGeom>
            <a:noFill/>
            <a:ln w="9525">
              <a:noFill/>
              <a:miter lim="800000"/>
              <a:headEnd/>
              <a:tailEnd/>
            </a:ln>
            <a:effectLst/>
          </p:spPr>
          <p:txBody>
            <a:bodyPr>
              <a:spAutoFit/>
            </a:bodyPr>
            <a:lstStyle/>
            <a:p>
              <a:pPr>
                <a:lnSpc>
                  <a:spcPct val="100000"/>
                </a:lnSpc>
                <a:spcBef>
                  <a:spcPct val="0"/>
                </a:spcBef>
                <a:buFontTx/>
                <a:buNone/>
              </a:pPr>
              <a:r>
                <a:rPr lang="es-ES" sz="1000"/>
                <a:t>0           0.25	0.5       0.75         1  p</a:t>
              </a:r>
              <a:endParaRPr lang="es-MX" sz="1000"/>
            </a:p>
          </p:txBody>
        </p:sp>
        <p:sp>
          <p:nvSpPr>
            <p:cNvPr id="62521" name="Text Box 57"/>
            <p:cNvSpPr txBox="1">
              <a:spLocks noChangeArrowheads="1"/>
            </p:cNvSpPr>
            <p:nvPr/>
          </p:nvSpPr>
          <p:spPr bwMode="auto">
            <a:xfrm>
              <a:off x="5228" y="906"/>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180</a:t>
              </a:r>
              <a:endParaRPr lang="es-MX" sz="900"/>
            </a:p>
          </p:txBody>
        </p:sp>
        <p:sp>
          <p:nvSpPr>
            <p:cNvPr id="62522" name="Text Box 58"/>
            <p:cNvSpPr txBox="1">
              <a:spLocks noChangeArrowheads="1"/>
            </p:cNvSpPr>
            <p:nvPr/>
          </p:nvSpPr>
          <p:spPr bwMode="auto">
            <a:xfrm>
              <a:off x="5229" y="1426"/>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130</a:t>
              </a:r>
              <a:endParaRPr lang="es-MX" sz="900"/>
            </a:p>
          </p:txBody>
        </p:sp>
        <p:sp>
          <p:nvSpPr>
            <p:cNvPr id="62523" name="Text Box 59"/>
            <p:cNvSpPr txBox="1">
              <a:spLocks noChangeArrowheads="1"/>
            </p:cNvSpPr>
            <p:nvPr/>
          </p:nvSpPr>
          <p:spPr bwMode="auto">
            <a:xfrm>
              <a:off x="5229" y="1290"/>
              <a:ext cx="23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140</a:t>
              </a:r>
              <a:endParaRPr lang="es-MX" sz="900"/>
            </a:p>
          </p:txBody>
        </p:sp>
        <p:sp>
          <p:nvSpPr>
            <p:cNvPr id="62524" name="Text Box 60"/>
            <p:cNvSpPr txBox="1">
              <a:spLocks noChangeArrowheads="1"/>
            </p:cNvSpPr>
            <p:nvPr/>
          </p:nvSpPr>
          <p:spPr bwMode="auto">
            <a:xfrm>
              <a:off x="3923" y="1344"/>
              <a:ext cx="213" cy="15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000"/>
                <a:t>S1</a:t>
              </a:r>
              <a:endParaRPr lang="es-MX" sz="1000"/>
            </a:p>
          </p:txBody>
        </p:sp>
        <p:sp>
          <p:nvSpPr>
            <p:cNvPr id="62525" name="Text Box 61"/>
            <p:cNvSpPr txBox="1">
              <a:spLocks noChangeArrowheads="1"/>
            </p:cNvSpPr>
            <p:nvPr/>
          </p:nvSpPr>
          <p:spPr bwMode="auto">
            <a:xfrm>
              <a:off x="4921" y="890"/>
              <a:ext cx="213" cy="15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000"/>
                <a:t>S2</a:t>
              </a:r>
              <a:endParaRPr lang="es-MX" sz="1000"/>
            </a:p>
          </p:txBody>
        </p:sp>
        <p:sp>
          <p:nvSpPr>
            <p:cNvPr id="62526" name="Text Box 62"/>
            <p:cNvSpPr txBox="1">
              <a:spLocks noChangeArrowheads="1"/>
            </p:cNvSpPr>
            <p:nvPr/>
          </p:nvSpPr>
          <p:spPr bwMode="auto">
            <a:xfrm>
              <a:off x="3923" y="1117"/>
              <a:ext cx="213" cy="15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000"/>
                <a:t>S3</a:t>
              </a:r>
              <a:endParaRPr lang="es-MX" sz="1000"/>
            </a:p>
          </p:txBody>
        </p:sp>
      </p:grpSp>
      <p:sp>
        <p:nvSpPr>
          <p:cNvPr id="62527" name="Text Box 63"/>
          <p:cNvSpPr txBox="1">
            <a:spLocks noChangeArrowheads="1"/>
          </p:cNvSpPr>
          <p:nvPr/>
        </p:nvSpPr>
        <p:spPr bwMode="auto">
          <a:xfrm>
            <a:off x="5795963" y="4505325"/>
            <a:ext cx="3076575" cy="1155700"/>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400" b="1"/>
              <a:t>Regla de Decisión:</a:t>
            </a:r>
          </a:p>
          <a:p>
            <a:pPr>
              <a:lnSpc>
                <a:spcPct val="100000"/>
              </a:lnSpc>
              <a:spcBef>
                <a:spcPct val="0"/>
              </a:spcBef>
              <a:buFontTx/>
              <a:buNone/>
            </a:pPr>
            <a:endParaRPr lang="es-ES" sz="1400" b="1"/>
          </a:p>
          <a:p>
            <a:pPr>
              <a:lnSpc>
                <a:spcPct val="100000"/>
              </a:lnSpc>
              <a:spcBef>
                <a:spcPct val="0"/>
              </a:spcBef>
              <a:buFontTx/>
              <a:buNone/>
            </a:pPr>
            <a:r>
              <a:rPr lang="es-ES" sz="1400">
                <a:sym typeface="Wingdings" pitchFamily="2" charset="2"/>
              </a:rPr>
              <a:t>Si p&lt; 0.5 </a:t>
            </a:r>
            <a:r>
              <a:rPr lang="es-ES" sz="1400">
                <a:solidFill>
                  <a:srgbClr val="008080"/>
                </a:solidFill>
                <a:sym typeface="Wingdings" pitchFamily="2" charset="2"/>
              </a:rPr>
              <a:t>S3</a:t>
            </a:r>
          </a:p>
          <a:p>
            <a:pPr>
              <a:lnSpc>
                <a:spcPct val="100000"/>
              </a:lnSpc>
              <a:spcBef>
                <a:spcPct val="0"/>
              </a:spcBef>
              <a:buFontTx/>
              <a:buNone/>
            </a:pPr>
            <a:r>
              <a:rPr lang="es-ES" sz="1400">
                <a:sym typeface="Wingdings" pitchFamily="2" charset="2"/>
              </a:rPr>
              <a:t>Si p&gt;0.5 </a:t>
            </a:r>
            <a:r>
              <a:rPr lang="es-ES" sz="1400">
                <a:solidFill>
                  <a:srgbClr val="0000FF"/>
                </a:solidFill>
                <a:sym typeface="Wingdings" pitchFamily="2" charset="2"/>
              </a:rPr>
              <a:t>S2</a:t>
            </a:r>
          </a:p>
          <a:p>
            <a:pPr>
              <a:lnSpc>
                <a:spcPct val="100000"/>
              </a:lnSpc>
              <a:spcBef>
                <a:spcPct val="0"/>
              </a:spcBef>
              <a:buFontTx/>
              <a:buNone/>
            </a:pPr>
            <a:r>
              <a:rPr lang="es-ES" sz="1400"/>
              <a:t>Si p= 0.5 S1 = S2 = S3 (indiferentes)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5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5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5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5" grpId="0"/>
      <p:bldP spid="62506" grpId="0"/>
      <p:bldP spid="62507" grpId="0"/>
      <p:bldP spid="625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rot="5400000">
            <a:off x="3929058" y="8"/>
            <a:ext cx="1285886" cy="9144002"/>
          </a:xfrm>
          <a:prstGeom prst="rect">
            <a:avLst/>
          </a:prstGeom>
          <a:gradFill>
            <a:gsLst>
              <a:gs pos="9000">
                <a:schemeClr val="tx1"/>
              </a:gs>
              <a:gs pos="26000">
                <a:srgbClr val="FF0000"/>
              </a:gs>
              <a:gs pos="49000">
                <a:srgbClr val="FFFF00"/>
              </a:gs>
              <a:gs pos="65000">
                <a:srgbClr val="92D050"/>
              </a:gs>
              <a:gs pos="82000">
                <a:srgbClr val="9999FF"/>
              </a:gs>
              <a:gs pos="100000">
                <a:schemeClr val="accent2">
                  <a:lumMod val="75000"/>
                </a:schemeClr>
              </a:gs>
            </a:gsLst>
            <a:lin ang="5400000" scaled="0"/>
          </a:gradFill>
          <a:ln w="9525" cap="flat" cmpd="sng" algn="ctr">
            <a:noFill/>
            <a:prstDash val="solid"/>
            <a:round/>
            <a:headEnd type="none" w="med" len="med"/>
            <a:tailEnd type="none" w="med" len="med"/>
          </a:ln>
          <a:effectLst>
            <a:outerShdw blurRad="149987" dist="250190" dir="8460000" algn="ctr">
              <a:srgbClr val="000000">
                <a:alpha val="28000"/>
              </a:srgbClr>
            </a:outerShdw>
            <a:reflection blurRad="6350" stA="50000" endA="295" endPos="92000" dist="101600" dir="5400000" sy="-100000" algn="bl" rotWithShape="0"/>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s-AR" sz="2400">
              <a:latin typeface="Trebuchet MS" pitchFamily="34" charset="0"/>
            </a:endParaRPr>
          </a:p>
        </p:txBody>
      </p:sp>
      <p:sp>
        <p:nvSpPr>
          <p:cNvPr id="169987" name="Title 1"/>
          <p:cNvSpPr>
            <a:spLocks noGrp="1"/>
          </p:cNvSpPr>
          <p:nvPr>
            <p:ph type="title"/>
          </p:nvPr>
        </p:nvSpPr>
        <p:spPr/>
        <p:txBody>
          <a:bodyPr/>
          <a:lstStyle/>
          <a:p>
            <a:r>
              <a:rPr lang="en-US" smtClean="0"/>
              <a:t>Sensitividad de un sistema</a:t>
            </a:r>
            <a:endParaRPr lang="es-AR" smtClean="0"/>
          </a:p>
        </p:txBody>
      </p:sp>
      <p:sp>
        <p:nvSpPr>
          <p:cNvPr id="2" name="Content Placeholder 2"/>
          <p:cNvSpPr>
            <a:spLocks noGrp="1"/>
          </p:cNvSpPr>
          <p:nvPr>
            <p:ph idx="1"/>
          </p:nvPr>
        </p:nvSpPr>
        <p:spPr bwMode="auto">
          <a:xfrm>
            <a:off x="428625" y="1785938"/>
            <a:ext cx="8262938" cy="1408112"/>
          </a:xfrm>
          <a:ln>
            <a:miter lim="800000"/>
            <a:headEnd/>
            <a:tailEnd/>
          </a:ln>
        </p:spPr>
        <p:txBody>
          <a:bodyPr vert="horz" wrap="square" lIns="91440" tIns="45720" rIns="91440" bIns="45720" numCol="1" anchor="t" anchorCtr="0" compatLnSpc="1">
            <a:prstTxWarp prst="textNoShape">
              <a:avLst/>
            </a:prstTxWarp>
          </a:bodyPr>
          <a:lstStyle/>
          <a:p>
            <a:pPr marL="0" indent="0" algn="just">
              <a:lnSpc>
                <a:spcPct val="120000"/>
              </a:lnSpc>
              <a:buFontTx/>
              <a:buNone/>
              <a:defRPr/>
            </a:pPr>
            <a:r>
              <a:rPr lang="es-ES" sz="1800" dirty="0" smtClean="0"/>
              <a:t>Existen conjuntos de interacciones (causa-efecto) de estímulos y respuestas, que según la acción de ciertos estímulos y la intensidad de reacción, podemos distinguir situaciones más o menos sensibles.</a:t>
            </a:r>
          </a:p>
          <a:p>
            <a:pPr algn="just">
              <a:lnSpc>
                <a:spcPct val="120000"/>
              </a:lnSpc>
              <a:buFontTx/>
              <a:buNone/>
              <a:defRPr/>
            </a:pPr>
            <a:endParaRPr lang="es-ES" sz="1800" dirty="0" smtClean="0"/>
          </a:p>
          <a:p>
            <a:pPr algn="just">
              <a:lnSpc>
                <a:spcPct val="120000"/>
              </a:lnSpc>
              <a:buFontTx/>
              <a:buNone/>
              <a:defRPr/>
            </a:pPr>
            <a:r>
              <a:rPr lang="es-ES" sz="1800" dirty="0" smtClean="0"/>
              <a:t>	</a:t>
            </a:r>
            <a:endParaRPr lang="es-AR" sz="1800" dirty="0" smtClean="0"/>
          </a:p>
        </p:txBody>
      </p:sp>
      <p:sp>
        <p:nvSpPr>
          <p:cNvPr id="5" name="TextBox 4"/>
          <p:cNvSpPr txBox="1"/>
          <p:nvPr/>
        </p:nvSpPr>
        <p:spPr>
          <a:xfrm>
            <a:off x="5786438" y="3500438"/>
            <a:ext cx="2625725" cy="338137"/>
          </a:xfrm>
          <a:prstGeom prst="rect">
            <a:avLst/>
          </a:prstGeom>
          <a:noFill/>
        </p:spPr>
        <p:txBody>
          <a:bodyPr wrap="none">
            <a:spAutoFit/>
          </a:bodyPr>
          <a:lstStyle/>
          <a:p>
            <a:pPr>
              <a:defRPr/>
            </a:pPr>
            <a:r>
              <a:rPr lang="es-AR" sz="1600" b="1" dirty="0">
                <a:solidFill>
                  <a:schemeClr val="accent2">
                    <a:lumMod val="75000"/>
                  </a:schemeClr>
                </a:solidFill>
              </a:rPr>
              <a:t>Sistemas muy sensitivos</a:t>
            </a:r>
          </a:p>
        </p:txBody>
      </p:sp>
      <p:sp>
        <p:nvSpPr>
          <p:cNvPr id="6" name="TextBox 5"/>
          <p:cNvSpPr txBox="1"/>
          <p:nvPr/>
        </p:nvSpPr>
        <p:spPr>
          <a:xfrm>
            <a:off x="857250" y="3500438"/>
            <a:ext cx="2693988" cy="338137"/>
          </a:xfrm>
          <a:prstGeom prst="rect">
            <a:avLst/>
          </a:prstGeom>
          <a:noFill/>
        </p:spPr>
        <p:txBody>
          <a:bodyPr wrap="none">
            <a:spAutoFit/>
          </a:bodyPr>
          <a:lstStyle/>
          <a:p>
            <a:pPr>
              <a:defRPr/>
            </a:pPr>
            <a:r>
              <a:rPr lang="es-AR" sz="1600" b="1">
                <a:solidFill>
                  <a:schemeClr val="accent2">
                    <a:lumMod val="75000"/>
                  </a:schemeClr>
                </a:solidFill>
              </a:rPr>
              <a:t>Sistemas poco sensitivos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706437"/>
          </a:xfrm>
        </p:spPr>
        <p:txBody>
          <a:bodyPr/>
          <a:lstStyle/>
          <a:p>
            <a:r>
              <a:rPr lang="es-ES" sz="1800" b="1" dirty="0"/>
              <a:t>Ejercicio </a:t>
            </a:r>
            <a:r>
              <a:rPr lang="es-ES" sz="1800" b="1" dirty="0" smtClean="0"/>
              <a:t>3</a:t>
            </a:r>
            <a:endParaRPr lang="es-MX" sz="1800" b="1" dirty="0"/>
          </a:p>
        </p:txBody>
      </p:sp>
      <p:graphicFrame>
        <p:nvGraphicFramePr>
          <p:cNvPr id="61570" name="Group 130"/>
          <p:cNvGraphicFramePr>
            <a:graphicFrameLocks noGrp="1"/>
          </p:cNvGraphicFramePr>
          <p:nvPr>
            <p:ph idx="1"/>
          </p:nvPr>
        </p:nvGraphicFramePr>
        <p:xfrm>
          <a:off x="487385" y="1052513"/>
          <a:ext cx="7299325" cy="1402399"/>
        </p:xfrm>
        <a:graphic>
          <a:graphicData uri="http://schemas.openxmlformats.org/drawingml/2006/table">
            <a:tbl>
              <a:tblPr/>
              <a:tblGrid>
                <a:gridCol w="414338"/>
                <a:gridCol w="1081087"/>
                <a:gridCol w="1244600"/>
                <a:gridCol w="1163638"/>
                <a:gridCol w="1163637"/>
                <a:gridCol w="2232025"/>
              </a:tblGrid>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 </a:t>
                      </a:r>
                      <a:endParaRPr kumimoji="0" lang="es-MX" sz="11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p1</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 p2</a:t>
                      </a:r>
                      <a:endParaRPr kumimoji="0" lang="es-MX" sz="11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rPr>
                        <a:t>1-p1-p2</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460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Buen Tiempo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Tiempo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rPr>
                        <a:t>Mal tiempo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VE</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S1</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Plazo Fijo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140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140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rPr>
                        <a:t>140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140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S2</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Trigo</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180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120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rPr>
                        <a:t>80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180 p +120 p2 + 80 (1-p1 – p2)</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S3</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Ganadería</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170</a:t>
                      </a:r>
                      <a:endParaRPr kumimoji="0" lang="es-MX" sz="11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140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rPr>
                        <a:t>130</a:t>
                      </a:r>
                      <a:endParaRPr kumimoji="0" lang="es-MX" sz="11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170 p + 140p2 + 130 (1-p1 – p2)</a:t>
                      </a:r>
                      <a:endParaRPr kumimoji="0" lang="es-MX" sz="11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481" name="Text Box 41"/>
          <p:cNvSpPr txBox="1">
            <a:spLocks noChangeArrowheads="1"/>
          </p:cNvSpPr>
          <p:nvPr/>
        </p:nvSpPr>
        <p:spPr bwMode="auto">
          <a:xfrm>
            <a:off x="71406" y="2773367"/>
            <a:ext cx="3021013" cy="1370013"/>
          </a:xfrm>
          <a:prstGeom prst="rect">
            <a:avLst/>
          </a:prstGeom>
          <a:noFill/>
          <a:ln w="9525">
            <a:noFill/>
            <a:miter lim="800000"/>
            <a:headEnd/>
            <a:tailEnd/>
          </a:ln>
          <a:effectLst/>
        </p:spPr>
        <p:txBody>
          <a:bodyPr wrap="none">
            <a:spAutoFit/>
          </a:bodyPr>
          <a:lstStyle/>
          <a:p>
            <a:pPr algn="ctr">
              <a:lnSpc>
                <a:spcPct val="100000"/>
              </a:lnSpc>
              <a:spcBef>
                <a:spcPct val="0"/>
              </a:spcBef>
              <a:buFontTx/>
              <a:buNone/>
            </a:pPr>
            <a:r>
              <a:rPr lang="es-ES" sz="1200" dirty="0">
                <a:solidFill>
                  <a:srgbClr val="FF3300"/>
                </a:solidFill>
              </a:rPr>
              <a:t>S1 = S2</a:t>
            </a:r>
          </a:p>
          <a:p>
            <a:pPr algn="ctr">
              <a:lnSpc>
                <a:spcPct val="100000"/>
              </a:lnSpc>
              <a:spcBef>
                <a:spcPct val="0"/>
              </a:spcBef>
              <a:buFontTx/>
              <a:buNone/>
            </a:pPr>
            <a:r>
              <a:rPr lang="es-ES" sz="1200" dirty="0"/>
              <a:t>VE S1 = VE S2</a:t>
            </a:r>
          </a:p>
          <a:p>
            <a:pPr algn="ctr">
              <a:lnSpc>
                <a:spcPct val="100000"/>
              </a:lnSpc>
              <a:spcBef>
                <a:spcPct val="0"/>
              </a:spcBef>
              <a:buFontTx/>
              <a:buNone/>
            </a:pPr>
            <a:r>
              <a:rPr lang="es-ES" sz="1200" dirty="0"/>
              <a:t>140= 180 p1 + 120p2 + 80 (1-p1-p2)</a:t>
            </a:r>
          </a:p>
          <a:p>
            <a:pPr algn="ctr">
              <a:lnSpc>
                <a:spcPct val="100000"/>
              </a:lnSpc>
              <a:spcBef>
                <a:spcPct val="0"/>
              </a:spcBef>
              <a:buFontTx/>
              <a:buNone/>
            </a:pPr>
            <a:r>
              <a:rPr lang="es-ES" sz="1200" dirty="0"/>
              <a:t>140 = 180p1 + 120p2 + 80 – 80p1 - 80p2</a:t>
            </a:r>
          </a:p>
          <a:p>
            <a:pPr algn="ctr">
              <a:lnSpc>
                <a:spcPct val="100000"/>
              </a:lnSpc>
              <a:spcBef>
                <a:spcPct val="0"/>
              </a:spcBef>
              <a:buFontTx/>
              <a:buNone/>
            </a:pPr>
            <a:r>
              <a:rPr lang="es-ES" sz="1200" dirty="0"/>
              <a:t>140 – 80 + 80p2 – 120 p2 = 180p1 – 80p1</a:t>
            </a:r>
          </a:p>
          <a:p>
            <a:pPr algn="ctr">
              <a:lnSpc>
                <a:spcPct val="100000"/>
              </a:lnSpc>
              <a:spcBef>
                <a:spcPct val="0"/>
              </a:spcBef>
              <a:buFontTx/>
              <a:buNone/>
            </a:pPr>
            <a:r>
              <a:rPr lang="es-ES" sz="1200" dirty="0"/>
              <a:t>60 - 40 p2 = 100p1</a:t>
            </a:r>
          </a:p>
          <a:p>
            <a:pPr algn="ctr">
              <a:lnSpc>
                <a:spcPct val="100000"/>
              </a:lnSpc>
              <a:spcBef>
                <a:spcPct val="0"/>
              </a:spcBef>
              <a:buFontTx/>
              <a:buNone/>
            </a:pPr>
            <a:r>
              <a:rPr lang="es-ES" sz="1200" b="1" dirty="0"/>
              <a:t> 0.6 – 0.4p2 = p1</a:t>
            </a:r>
            <a:endParaRPr lang="es-MX" sz="1200" b="1" dirty="0"/>
          </a:p>
        </p:txBody>
      </p:sp>
      <p:sp>
        <p:nvSpPr>
          <p:cNvPr id="61482" name="Text Box 42"/>
          <p:cNvSpPr txBox="1">
            <a:spLocks noChangeArrowheads="1"/>
          </p:cNvSpPr>
          <p:nvPr/>
        </p:nvSpPr>
        <p:spPr bwMode="auto">
          <a:xfrm>
            <a:off x="3071802" y="2781300"/>
            <a:ext cx="3235325" cy="1370013"/>
          </a:xfrm>
          <a:prstGeom prst="rect">
            <a:avLst/>
          </a:prstGeom>
          <a:noFill/>
          <a:ln w="9525">
            <a:noFill/>
            <a:miter lim="800000"/>
            <a:headEnd/>
            <a:tailEnd/>
          </a:ln>
          <a:effectLst/>
        </p:spPr>
        <p:txBody>
          <a:bodyPr wrap="none">
            <a:spAutoFit/>
          </a:bodyPr>
          <a:lstStyle/>
          <a:p>
            <a:pPr algn="ctr">
              <a:lnSpc>
                <a:spcPct val="100000"/>
              </a:lnSpc>
              <a:spcBef>
                <a:spcPct val="0"/>
              </a:spcBef>
              <a:buFontTx/>
              <a:buNone/>
            </a:pPr>
            <a:r>
              <a:rPr lang="es-ES" sz="1200" dirty="0">
                <a:solidFill>
                  <a:srgbClr val="008080"/>
                </a:solidFill>
              </a:rPr>
              <a:t>S1 = S3</a:t>
            </a:r>
          </a:p>
          <a:p>
            <a:pPr algn="ctr">
              <a:lnSpc>
                <a:spcPct val="100000"/>
              </a:lnSpc>
              <a:spcBef>
                <a:spcPct val="0"/>
              </a:spcBef>
              <a:buFontTx/>
              <a:buNone/>
            </a:pPr>
            <a:r>
              <a:rPr lang="es-ES" sz="1200" dirty="0"/>
              <a:t>VE S1 = VE S3</a:t>
            </a:r>
          </a:p>
          <a:p>
            <a:pPr algn="ctr">
              <a:lnSpc>
                <a:spcPct val="100000"/>
              </a:lnSpc>
              <a:spcBef>
                <a:spcPct val="0"/>
              </a:spcBef>
              <a:buFontTx/>
              <a:buNone/>
            </a:pPr>
            <a:r>
              <a:rPr lang="es-ES" sz="1200" dirty="0"/>
              <a:t>140= 170 p1 + 140p2 + 130 (1-p1 – p2)</a:t>
            </a:r>
          </a:p>
          <a:p>
            <a:pPr algn="ctr">
              <a:lnSpc>
                <a:spcPct val="100000"/>
              </a:lnSpc>
              <a:spcBef>
                <a:spcPct val="0"/>
              </a:spcBef>
              <a:buFontTx/>
              <a:buNone/>
            </a:pPr>
            <a:r>
              <a:rPr lang="es-ES" sz="1200" dirty="0"/>
              <a:t>140 = 170p1 + 140p2 + 130 – 130p1 – 130p2</a:t>
            </a:r>
          </a:p>
          <a:p>
            <a:pPr algn="ctr">
              <a:lnSpc>
                <a:spcPct val="100000"/>
              </a:lnSpc>
              <a:spcBef>
                <a:spcPct val="0"/>
              </a:spcBef>
              <a:buFontTx/>
              <a:buNone/>
            </a:pPr>
            <a:r>
              <a:rPr lang="es-ES" sz="1200" dirty="0"/>
              <a:t>140 – 130 = 170p – 130p1 +140p2-130p2</a:t>
            </a:r>
          </a:p>
          <a:p>
            <a:pPr algn="ctr">
              <a:lnSpc>
                <a:spcPct val="100000"/>
              </a:lnSpc>
              <a:spcBef>
                <a:spcPct val="0"/>
              </a:spcBef>
              <a:buFontTx/>
              <a:buNone/>
            </a:pPr>
            <a:r>
              <a:rPr lang="es-ES" sz="1200" dirty="0"/>
              <a:t>10= 40p1 + 10p2</a:t>
            </a:r>
          </a:p>
          <a:p>
            <a:pPr algn="ctr">
              <a:lnSpc>
                <a:spcPct val="100000"/>
              </a:lnSpc>
              <a:spcBef>
                <a:spcPct val="0"/>
              </a:spcBef>
              <a:buFontTx/>
              <a:buNone/>
            </a:pPr>
            <a:r>
              <a:rPr lang="es-ES" sz="1200" b="1" dirty="0"/>
              <a:t>p1= - 0.25 p2 +0.25</a:t>
            </a:r>
          </a:p>
        </p:txBody>
      </p:sp>
      <p:sp>
        <p:nvSpPr>
          <p:cNvPr id="61483" name="Text Box 43"/>
          <p:cNvSpPr txBox="1">
            <a:spLocks noChangeArrowheads="1"/>
          </p:cNvSpPr>
          <p:nvPr/>
        </p:nvSpPr>
        <p:spPr bwMode="auto">
          <a:xfrm>
            <a:off x="179388" y="4652963"/>
            <a:ext cx="5397500" cy="1370012"/>
          </a:xfrm>
          <a:prstGeom prst="rect">
            <a:avLst/>
          </a:prstGeom>
          <a:noFill/>
          <a:ln w="9525">
            <a:noFill/>
            <a:miter lim="800000"/>
            <a:headEnd/>
            <a:tailEnd/>
          </a:ln>
          <a:effectLst/>
        </p:spPr>
        <p:txBody>
          <a:bodyPr wrap="none">
            <a:spAutoFit/>
          </a:bodyPr>
          <a:lstStyle/>
          <a:p>
            <a:pPr algn="ctr">
              <a:lnSpc>
                <a:spcPct val="100000"/>
              </a:lnSpc>
              <a:spcBef>
                <a:spcPct val="0"/>
              </a:spcBef>
              <a:buFontTx/>
              <a:buNone/>
            </a:pPr>
            <a:r>
              <a:rPr lang="es-ES" sz="1200" dirty="0">
                <a:solidFill>
                  <a:srgbClr val="0000FF"/>
                </a:solidFill>
              </a:rPr>
              <a:t>S2 = S3</a:t>
            </a:r>
          </a:p>
          <a:p>
            <a:pPr algn="ctr">
              <a:lnSpc>
                <a:spcPct val="100000"/>
              </a:lnSpc>
              <a:spcBef>
                <a:spcPct val="0"/>
              </a:spcBef>
              <a:buFontTx/>
              <a:buNone/>
            </a:pPr>
            <a:r>
              <a:rPr lang="es-ES" sz="1200" dirty="0"/>
              <a:t>VE S2 = VE S3</a:t>
            </a:r>
          </a:p>
          <a:p>
            <a:pPr algn="ctr">
              <a:lnSpc>
                <a:spcPct val="100000"/>
              </a:lnSpc>
              <a:spcBef>
                <a:spcPct val="0"/>
              </a:spcBef>
              <a:buFontTx/>
              <a:buNone/>
            </a:pPr>
            <a:r>
              <a:rPr lang="es-ES" sz="1200" dirty="0"/>
              <a:t>180 p1 + 120p2 +80 (1-p1-p2) = 170 p1 + 140p2 + 130 (1-p1 – p2)</a:t>
            </a:r>
          </a:p>
          <a:p>
            <a:pPr algn="ctr">
              <a:lnSpc>
                <a:spcPct val="100000"/>
              </a:lnSpc>
              <a:spcBef>
                <a:spcPct val="0"/>
              </a:spcBef>
              <a:buFontTx/>
              <a:buNone/>
            </a:pPr>
            <a:r>
              <a:rPr lang="es-ES" sz="1200" dirty="0"/>
              <a:t>180p1 + 120p2 + 80 – 80p1 – 80p2 = 170p1 + 140p2 + 130 – 130 p1 – 130p2</a:t>
            </a:r>
          </a:p>
          <a:p>
            <a:pPr algn="ctr">
              <a:lnSpc>
                <a:spcPct val="100000"/>
              </a:lnSpc>
              <a:spcBef>
                <a:spcPct val="0"/>
              </a:spcBef>
              <a:buFontTx/>
              <a:buNone/>
            </a:pPr>
            <a:r>
              <a:rPr lang="es-ES" sz="1200" dirty="0"/>
              <a:t>180p1 – 80p1 -170p1 +130p1 =140p2 -130p2-120p2 +80p2 -80 +130</a:t>
            </a:r>
          </a:p>
          <a:p>
            <a:pPr algn="ctr">
              <a:lnSpc>
                <a:spcPct val="100000"/>
              </a:lnSpc>
              <a:spcBef>
                <a:spcPct val="0"/>
              </a:spcBef>
              <a:buFontTx/>
              <a:buNone/>
            </a:pPr>
            <a:r>
              <a:rPr lang="es-ES" sz="1200" dirty="0"/>
              <a:t>60p1 = -30p2+50</a:t>
            </a:r>
          </a:p>
          <a:p>
            <a:pPr algn="ctr">
              <a:lnSpc>
                <a:spcPct val="100000"/>
              </a:lnSpc>
              <a:spcBef>
                <a:spcPct val="0"/>
              </a:spcBef>
              <a:buFontTx/>
              <a:buNone/>
            </a:pPr>
            <a:r>
              <a:rPr lang="es-ES" sz="1200" b="1" dirty="0"/>
              <a:t>p1 = - 0.5p2  +0.833</a:t>
            </a:r>
            <a:endParaRPr lang="es-MX" sz="1200" b="1" dirty="0"/>
          </a:p>
        </p:txBody>
      </p:sp>
      <p:grpSp>
        <p:nvGrpSpPr>
          <p:cNvPr id="2" name="Group 134"/>
          <p:cNvGrpSpPr>
            <a:grpSpLocks/>
          </p:cNvGrpSpPr>
          <p:nvPr/>
        </p:nvGrpSpPr>
        <p:grpSpPr bwMode="auto">
          <a:xfrm>
            <a:off x="5795994" y="3643314"/>
            <a:ext cx="3276600" cy="2441575"/>
            <a:chOff x="3560" y="2659"/>
            <a:chExt cx="2064" cy="1538"/>
          </a:xfrm>
        </p:grpSpPr>
        <p:sp>
          <p:nvSpPr>
            <p:cNvPr id="61485" name="Line 45"/>
            <p:cNvSpPr>
              <a:spLocks noChangeShapeType="1"/>
            </p:cNvSpPr>
            <p:nvPr/>
          </p:nvSpPr>
          <p:spPr bwMode="auto">
            <a:xfrm>
              <a:off x="3924" y="3998"/>
              <a:ext cx="1405" cy="0"/>
            </a:xfrm>
            <a:prstGeom prst="line">
              <a:avLst/>
            </a:prstGeom>
            <a:noFill/>
            <a:ln w="9525">
              <a:solidFill>
                <a:schemeClr val="tx1"/>
              </a:solidFill>
              <a:round/>
              <a:headEnd/>
              <a:tailEnd type="triangle" w="med" len="med"/>
            </a:ln>
            <a:effectLst/>
          </p:spPr>
          <p:txBody>
            <a:bodyPr/>
            <a:lstStyle/>
            <a:p>
              <a:endParaRPr lang="es-AR"/>
            </a:p>
          </p:txBody>
        </p:sp>
        <p:sp>
          <p:nvSpPr>
            <p:cNvPr id="61486" name="Line 46"/>
            <p:cNvSpPr>
              <a:spLocks noChangeShapeType="1"/>
            </p:cNvSpPr>
            <p:nvPr/>
          </p:nvSpPr>
          <p:spPr bwMode="auto">
            <a:xfrm flipV="1">
              <a:off x="3924" y="2683"/>
              <a:ext cx="0" cy="1315"/>
            </a:xfrm>
            <a:prstGeom prst="line">
              <a:avLst/>
            </a:prstGeom>
            <a:noFill/>
            <a:ln w="9525">
              <a:solidFill>
                <a:schemeClr val="tx1"/>
              </a:solidFill>
              <a:round/>
              <a:headEnd/>
              <a:tailEnd type="triangle" w="med" len="med"/>
            </a:ln>
            <a:effectLst/>
          </p:spPr>
          <p:txBody>
            <a:bodyPr/>
            <a:lstStyle/>
            <a:p>
              <a:endParaRPr lang="es-AR"/>
            </a:p>
          </p:txBody>
        </p:sp>
        <p:sp>
          <p:nvSpPr>
            <p:cNvPr id="61488" name="Line 48"/>
            <p:cNvSpPr>
              <a:spLocks noChangeShapeType="1"/>
            </p:cNvSpPr>
            <p:nvPr/>
          </p:nvSpPr>
          <p:spPr bwMode="auto">
            <a:xfrm>
              <a:off x="3606" y="3272"/>
              <a:ext cx="2018" cy="726"/>
            </a:xfrm>
            <a:prstGeom prst="line">
              <a:avLst/>
            </a:prstGeom>
            <a:noFill/>
            <a:ln w="9525">
              <a:solidFill>
                <a:srgbClr val="FF3300"/>
              </a:solidFill>
              <a:round/>
              <a:headEnd/>
              <a:tailEnd/>
            </a:ln>
            <a:effectLst/>
          </p:spPr>
          <p:txBody>
            <a:bodyPr/>
            <a:lstStyle/>
            <a:p>
              <a:endParaRPr lang="es-AR"/>
            </a:p>
          </p:txBody>
        </p:sp>
        <p:sp>
          <p:nvSpPr>
            <p:cNvPr id="61489" name="Text Box 49"/>
            <p:cNvSpPr txBox="1">
              <a:spLocks noChangeArrowheads="1"/>
            </p:cNvSpPr>
            <p:nvPr/>
          </p:nvSpPr>
          <p:spPr bwMode="auto">
            <a:xfrm>
              <a:off x="3651" y="3045"/>
              <a:ext cx="29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0.833</a:t>
              </a:r>
              <a:endParaRPr lang="es-MX" sz="900"/>
            </a:p>
          </p:txBody>
        </p:sp>
        <p:sp>
          <p:nvSpPr>
            <p:cNvPr id="61490" name="Text Box 50"/>
            <p:cNvSpPr txBox="1">
              <a:spLocks noChangeArrowheads="1"/>
            </p:cNvSpPr>
            <p:nvPr/>
          </p:nvSpPr>
          <p:spPr bwMode="auto">
            <a:xfrm>
              <a:off x="3707" y="3264"/>
              <a:ext cx="21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0.6</a:t>
              </a:r>
              <a:endParaRPr lang="es-MX" sz="900"/>
            </a:p>
          </p:txBody>
        </p:sp>
        <p:sp>
          <p:nvSpPr>
            <p:cNvPr id="61491" name="Text Box 51"/>
            <p:cNvSpPr txBox="1">
              <a:spLocks noChangeArrowheads="1"/>
            </p:cNvSpPr>
            <p:nvPr/>
          </p:nvSpPr>
          <p:spPr bwMode="auto">
            <a:xfrm>
              <a:off x="3667" y="3672"/>
              <a:ext cx="256" cy="14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900"/>
                <a:t>0.25</a:t>
              </a:r>
              <a:endParaRPr lang="es-MX" sz="900"/>
            </a:p>
          </p:txBody>
        </p:sp>
        <p:sp>
          <p:nvSpPr>
            <p:cNvPr id="61492" name="Line 52"/>
            <p:cNvSpPr>
              <a:spLocks noChangeShapeType="1"/>
            </p:cNvSpPr>
            <p:nvPr/>
          </p:nvSpPr>
          <p:spPr bwMode="auto">
            <a:xfrm>
              <a:off x="3833" y="3771"/>
              <a:ext cx="1496" cy="272"/>
            </a:xfrm>
            <a:prstGeom prst="line">
              <a:avLst/>
            </a:prstGeom>
            <a:noFill/>
            <a:ln w="9525">
              <a:solidFill>
                <a:srgbClr val="008080"/>
              </a:solidFill>
              <a:round/>
              <a:headEnd/>
              <a:tailEnd/>
            </a:ln>
            <a:effectLst/>
          </p:spPr>
          <p:txBody>
            <a:bodyPr/>
            <a:lstStyle/>
            <a:p>
              <a:endParaRPr lang="es-AR"/>
            </a:p>
          </p:txBody>
        </p:sp>
        <p:sp>
          <p:nvSpPr>
            <p:cNvPr id="61493" name="Line 53"/>
            <p:cNvSpPr>
              <a:spLocks noChangeShapeType="1"/>
            </p:cNvSpPr>
            <p:nvPr/>
          </p:nvSpPr>
          <p:spPr bwMode="auto">
            <a:xfrm>
              <a:off x="3923" y="3181"/>
              <a:ext cx="1316" cy="567"/>
            </a:xfrm>
            <a:prstGeom prst="line">
              <a:avLst/>
            </a:prstGeom>
            <a:noFill/>
            <a:ln w="9525">
              <a:solidFill>
                <a:srgbClr val="0000FF"/>
              </a:solidFill>
              <a:round/>
              <a:headEnd/>
              <a:tailEnd/>
            </a:ln>
            <a:effectLst/>
          </p:spPr>
          <p:txBody>
            <a:bodyPr/>
            <a:lstStyle/>
            <a:p>
              <a:endParaRPr lang="es-AR"/>
            </a:p>
          </p:txBody>
        </p:sp>
        <p:sp>
          <p:nvSpPr>
            <p:cNvPr id="61497" name="Text Box 57"/>
            <p:cNvSpPr txBox="1">
              <a:spLocks noChangeArrowheads="1"/>
            </p:cNvSpPr>
            <p:nvPr/>
          </p:nvSpPr>
          <p:spPr bwMode="auto">
            <a:xfrm>
              <a:off x="5057" y="4043"/>
              <a:ext cx="364" cy="154"/>
            </a:xfrm>
            <a:prstGeom prst="rect">
              <a:avLst/>
            </a:prstGeom>
            <a:noFill/>
            <a:ln w="9525">
              <a:noFill/>
              <a:miter lim="800000"/>
              <a:headEnd/>
              <a:tailEnd/>
            </a:ln>
            <a:effectLst/>
          </p:spPr>
          <p:txBody>
            <a:bodyPr>
              <a:spAutoFit/>
            </a:bodyPr>
            <a:lstStyle/>
            <a:p>
              <a:pPr>
                <a:lnSpc>
                  <a:spcPct val="100000"/>
                </a:lnSpc>
                <a:spcBef>
                  <a:spcPct val="0"/>
                </a:spcBef>
                <a:buFontTx/>
                <a:buNone/>
              </a:pPr>
              <a:r>
                <a:rPr lang="es-ES" sz="1000"/>
                <a:t>1  </a:t>
              </a:r>
              <a:r>
                <a:rPr lang="es-ES" sz="1000" b="1"/>
                <a:t>p2</a:t>
              </a:r>
              <a:endParaRPr lang="es-MX" sz="1000" b="1"/>
            </a:p>
          </p:txBody>
        </p:sp>
        <p:sp>
          <p:nvSpPr>
            <p:cNvPr id="61501" name="Text Box 61"/>
            <p:cNvSpPr txBox="1">
              <a:spLocks noChangeArrowheads="1"/>
            </p:cNvSpPr>
            <p:nvPr/>
          </p:nvSpPr>
          <p:spPr bwMode="auto">
            <a:xfrm>
              <a:off x="3969" y="3816"/>
              <a:ext cx="213" cy="15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000"/>
                <a:t>S1</a:t>
              </a:r>
              <a:endParaRPr lang="es-MX" sz="1000"/>
            </a:p>
          </p:txBody>
        </p:sp>
        <p:sp>
          <p:nvSpPr>
            <p:cNvPr id="61502" name="Text Box 62"/>
            <p:cNvSpPr txBox="1">
              <a:spLocks noChangeArrowheads="1"/>
            </p:cNvSpPr>
            <p:nvPr/>
          </p:nvSpPr>
          <p:spPr bwMode="auto">
            <a:xfrm>
              <a:off x="3878" y="3027"/>
              <a:ext cx="213" cy="15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000"/>
                <a:t>S2</a:t>
              </a:r>
              <a:endParaRPr lang="es-MX" sz="1000"/>
            </a:p>
          </p:txBody>
        </p:sp>
        <p:sp>
          <p:nvSpPr>
            <p:cNvPr id="61503" name="Text Box 63"/>
            <p:cNvSpPr txBox="1">
              <a:spLocks noChangeArrowheads="1"/>
            </p:cNvSpPr>
            <p:nvPr/>
          </p:nvSpPr>
          <p:spPr bwMode="auto">
            <a:xfrm>
              <a:off x="4059" y="3272"/>
              <a:ext cx="213" cy="15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000"/>
                <a:t>S3</a:t>
              </a:r>
              <a:endParaRPr lang="es-MX" sz="1000"/>
            </a:p>
          </p:txBody>
        </p:sp>
        <p:sp>
          <p:nvSpPr>
            <p:cNvPr id="61563" name="Line 123"/>
            <p:cNvSpPr>
              <a:spLocks noChangeShapeType="1"/>
            </p:cNvSpPr>
            <p:nvPr/>
          </p:nvSpPr>
          <p:spPr bwMode="auto">
            <a:xfrm>
              <a:off x="3923" y="2955"/>
              <a:ext cx="1225" cy="1043"/>
            </a:xfrm>
            <a:prstGeom prst="line">
              <a:avLst/>
            </a:prstGeom>
            <a:noFill/>
            <a:ln w="9525">
              <a:solidFill>
                <a:schemeClr val="tx1"/>
              </a:solidFill>
              <a:round/>
              <a:headEnd/>
              <a:tailEnd/>
            </a:ln>
            <a:effectLst/>
          </p:spPr>
          <p:txBody>
            <a:bodyPr/>
            <a:lstStyle/>
            <a:p>
              <a:endParaRPr lang="es-AR"/>
            </a:p>
          </p:txBody>
        </p:sp>
        <p:sp>
          <p:nvSpPr>
            <p:cNvPr id="61564" name="Text Box 124"/>
            <p:cNvSpPr txBox="1">
              <a:spLocks noChangeArrowheads="1"/>
            </p:cNvSpPr>
            <p:nvPr/>
          </p:nvSpPr>
          <p:spPr bwMode="auto">
            <a:xfrm>
              <a:off x="3560" y="2659"/>
              <a:ext cx="364" cy="250"/>
            </a:xfrm>
            <a:prstGeom prst="rect">
              <a:avLst/>
            </a:prstGeom>
            <a:noFill/>
            <a:ln w="9525">
              <a:noFill/>
              <a:miter lim="800000"/>
              <a:headEnd/>
              <a:tailEnd/>
            </a:ln>
            <a:effectLst/>
          </p:spPr>
          <p:txBody>
            <a:bodyPr>
              <a:spAutoFit/>
            </a:bodyPr>
            <a:lstStyle/>
            <a:p>
              <a:pPr algn="r">
                <a:lnSpc>
                  <a:spcPct val="100000"/>
                </a:lnSpc>
                <a:spcBef>
                  <a:spcPct val="0"/>
                </a:spcBef>
                <a:buFontTx/>
                <a:buNone/>
              </a:pPr>
              <a:r>
                <a:rPr lang="es-ES" sz="1000"/>
                <a:t> </a:t>
              </a:r>
              <a:r>
                <a:rPr lang="es-ES" sz="1000" b="1"/>
                <a:t>p1</a:t>
              </a:r>
            </a:p>
            <a:p>
              <a:pPr algn="r">
                <a:lnSpc>
                  <a:spcPct val="100000"/>
                </a:lnSpc>
                <a:spcBef>
                  <a:spcPct val="0"/>
                </a:spcBef>
                <a:buFontTx/>
                <a:buNone/>
              </a:pPr>
              <a:r>
                <a:rPr lang="es-ES" sz="1000"/>
                <a:t>1</a:t>
              </a:r>
              <a:endParaRPr lang="es-MX" sz="1000"/>
            </a:p>
          </p:txBody>
        </p:sp>
        <p:sp>
          <p:nvSpPr>
            <p:cNvPr id="61565" name="Text Box 125"/>
            <p:cNvSpPr txBox="1">
              <a:spLocks noChangeArrowheads="1"/>
            </p:cNvSpPr>
            <p:nvPr/>
          </p:nvSpPr>
          <p:spPr bwMode="auto">
            <a:xfrm>
              <a:off x="4286" y="3635"/>
              <a:ext cx="213" cy="154"/>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000"/>
                <a:t>S3</a:t>
              </a:r>
              <a:endParaRPr lang="es-MX" sz="1000"/>
            </a:p>
          </p:txBody>
        </p:sp>
      </p:grpSp>
      <p:sp>
        <p:nvSpPr>
          <p:cNvPr id="61572" name="Line 132"/>
          <p:cNvSpPr>
            <a:spLocks noChangeShapeType="1"/>
          </p:cNvSpPr>
          <p:nvPr/>
        </p:nvSpPr>
        <p:spPr bwMode="auto">
          <a:xfrm flipV="1">
            <a:off x="7812088" y="4437063"/>
            <a:ext cx="0" cy="576262"/>
          </a:xfrm>
          <a:prstGeom prst="line">
            <a:avLst/>
          </a:prstGeom>
          <a:noFill/>
          <a:ln w="9525">
            <a:solidFill>
              <a:schemeClr val="tx1"/>
            </a:solidFill>
            <a:round/>
            <a:headEnd/>
            <a:tailEnd type="triangle" w="med" len="med"/>
          </a:ln>
          <a:effectLst/>
        </p:spPr>
        <p:txBody>
          <a:bodyPr/>
          <a:lstStyle/>
          <a:p>
            <a:endParaRPr lang="es-AR"/>
          </a:p>
        </p:txBody>
      </p:sp>
      <p:sp>
        <p:nvSpPr>
          <p:cNvPr id="61573" name="Text Box 133"/>
          <p:cNvSpPr txBox="1">
            <a:spLocks noChangeArrowheads="1"/>
          </p:cNvSpPr>
          <p:nvPr/>
        </p:nvSpPr>
        <p:spPr bwMode="auto">
          <a:xfrm>
            <a:off x="6407150" y="2571744"/>
            <a:ext cx="2736850" cy="1366837"/>
          </a:xfrm>
          <a:prstGeom prst="rect">
            <a:avLst/>
          </a:prstGeom>
          <a:noFill/>
          <a:ln w="9525" algn="ctr">
            <a:noFill/>
            <a:miter lim="800000"/>
            <a:headEnd/>
            <a:tailEnd/>
          </a:ln>
          <a:effectLst/>
        </p:spPr>
        <p:txBody>
          <a:bodyPr>
            <a:spAutoFit/>
          </a:bodyPr>
          <a:lstStyle/>
          <a:p>
            <a:pPr marL="342900" indent="-342900" algn="ctr">
              <a:buFontTx/>
              <a:buNone/>
            </a:pPr>
            <a:r>
              <a:rPr lang="es-ES" sz="1400" b="1" dirty="0"/>
              <a:t>	¿Porqué un triángulo?</a:t>
            </a:r>
          </a:p>
          <a:p>
            <a:pPr marL="342900" indent="-342900" algn="just">
              <a:buFontTx/>
              <a:buNone/>
            </a:pPr>
            <a:endParaRPr lang="es-ES" sz="1400" b="1" dirty="0"/>
          </a:p>
          <a:p>
            <a:pPr marL="342900" indent="-342900" algn="just">
              <a:buFontTx/>
              <a:buNone/>
            </a:pPr>
            <a:r>
              <a:rPr lang="es-ES" sz="1400" b="1" dirty="0"/>
              <a:t>	 </a:t>
            </a:r>
            <a:r>
              <a:rPr lang="es-ES" sz="1400" dirty="0"/>
              <a:t>Porque P1 y P2 nunca pueden ser igual a 1 al mismo tiempo, ya que la suma de todas las probabilidades debe ser 1.</a:t>
            </a:r>
            <a:endParaRPr lang="es-A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1" grpId="0"/>
      <p:bldP spid="61482" grpId="0"/>
      <p:bldP spid="61483" grpId="0"/>
      <p:bldP spid="61572" grpId="0" animBg="1"/>
      <p:bldP spid="615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706437"/>
          </a:xfrm>
        </p:spPr>
        <p:txBody>
          <a:bodyPr/>
          <a:lstStyle/>
          <a:p>
            <a:r>
              <a:rPr lang="es-ES" sz="1800" b="1" dirty="0"/>
              <a:t>Ejercicio </a:t>
            </a:r>
            <a:r>
              <a:rPr lang="es-ES" sz="1800" b="1" dirty="0" smtClean="0"/>
              <a:t>4</a:t>
            </a:r>
            <a:endParaRPr lang="es-MX" sz="1800" b="1" dirty="0"/>
          </a:p>
        </p:txBody>
      </p:sp>
      <p:sp>
        <p:nvSpPr>
          <p:cNvPr id="60480" name="Text Box 64"/>
          <p:cNvSpPr txBox="1">
            <a:spLocks noChangeArrowheads="1"/>
          </p:cNvSpPr>
          <p:nvPr/>
        </p:nvSpPr>
        <p:spPr bwMode="auto">
          <a:xfrm>
            <a:off x="4429124" y="5260975"/>
            <a:ext cx="3280065" cy="954107"/>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400" b="1" dirty="0"/>
              <a:t>Regla de Decisión:</a:t>
            </a:r>
          </a:p>
          <a:p>
            <a:pPr>
              <a:lnSpc>
                <a:spcPct val="100000"/>
              </a:lnSpc>
              <a:spcBef>
                <a:spcPct val="0"/>
              </a:spcBef>
              <a:buFontTx/>
              <a:buNone/>
            </a:pPr>
            <a:r>
              <a:rPr lang="es-ES" sz="1400" dirty="0" smtClean="0">
                <a:sym typeface="Wingdings" pitchFamily="2" charset="2"/>
              </a:rPr>
              <a:t>Si </a:t>
            </a:r>
            <a:r>
              <a:rPr lang="es-ES" sz="1400" dirty="0">
                <a:sym typeface="Wingdings" pitchFamily="2" charset="2"/>
              </a:rPr>
              <a:t>p&lt; (q+2) /5 S1</a:t>
            </a:r>
          </a:p>
          <a:p>
            <a:pPr>
              <a:lnSpc>
                <a:spcPct val="100000"/>
              </a:lnSpc>
              <a:spcBef>
                <a:spcPct val="0"/>
              </a:spcBef>
              <a:buFontTx/>
              <a:buNone/>
            </a:pPr>
            <a:r>
              <a:rPr lang="es-ES" sz="1400" dirty="0">
                <a:sym typeface="Wingdings" pitchFamily="2" charset="2"/>
              </a:rPr>
              <a:t>Si p&gt; (q+2) /5 S2</a:t>
            </a:r>
          </a:p>
          <a:p>
            <a:pPr>
              <a:lnSpc>
                <a:spcPct val="100000"/>
              </a:lnSpc>
              <a:spcBef>
                <a:spcPct val="0"/>
              </a:spcBef>
              <a:buFontTx/>
              <a:buNone/>
            </a:pPr>
            <a:r>
              <a:rPr lang="es-ES" sz="1400" dirty="0"/>
              <a:t>Si p = (</a:t>
            </a:r>
            <a:r>
              <a:rPr lang="es-ES" sz="1400" dirty="0">
                <a:sym typeface="Wingdings" pitchFamily="2" charset="2"/>
              </a:rPr>
              <a:t>q+2) /5</a:t>
            </a:r>
            <a:r>
              <a:rPr lang="es-ES" sz="1400" dirty="0"/>
              <a:t> </a:t>
            </a:r>
            <a:r>
              <a:rPr lang="es-ES" sz="1400" dirty="0">
                <a:sym typeface="Wingdings" pitchFamily="2" charset="2"/>
              </a:rPr>
              <a:t></a:t>
            </a:r>
            <a:r>
              <a:rPr lang="es-ES" sz="1400" dirty="0"/>
              <a:t>S1 = S2 (indiferentes)</a:t>
            </a:r>
          </a:p>
        </p:txBody>
      </p:sp>
      <p:graphicFrame>
        <p:nvGraphicFramePr>
          <p:cNvPr id="61168" name="Group 752"/>
          <p:cNvGraphicFramePr>
            <a:graphicFrameLocks noGrp="1"/>
          </p:cNvGraphicFramePr>
          <p:nvPr>
            <p:ph sz="half" idx="1"/>
          </p:nvPr>
        </p:nvGraphicFramePr>
        <p:xfrm>
          <a:off x="457200" y="1101717"/>
          <a:ext cx="4038600" cy="1179831"/>
        </p:xfrm>
        <a:graphic>
          <a:graphicData uri="http://schemas.openxmlformats.org/drawingml/2006/table">
            <a:tbl>
              <a:tblPr/>
              <a:tblGrid>
                <a:gridCol w="369888"/>
                <a:gridCol w="576262"/>
                <a:gridCol w="847725"/>
                <a:gridCol w="711200"/>
                <a:gridCol w="817563"/>
                <a:gridCol w="715962"/>
              </a:tblGrid>
              <a:tr h="2286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B</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NB</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M</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NM</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286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p</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(1-p)</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q</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(1-q)</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VE</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S1</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100</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50</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S2</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80</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70</a:t>
                      </a:r>
                      <a:endParaRPr kumimoji="0" lang="es-MX"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pitchFamily="34"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1169" name="Group 753"/>
          <p:cNvGraphicFramePr>
            <a:graphicFrameLocks noGrp="1"/>
          </p:cNvGraphicFramePr>
          <p:nvPr>
            <p:ph sz="quarter" idx="3"/>
          </p:nvPr>
        </p:nvGraphicFramePr>
        <p:xfrm>
          <a:off x="4716463" y="1101717"/>
          <a:ext cx="4038600" cy="1184275"/>
        </p:xfrm>
        <a:graphic>
          <a:graphicData uri="http://schemas.openxmlformats.org/drawingml/2006/table">
            <a:tbl>
              <a:tblPr/>
              <a:tblGrid>
                <a:gridCol w="360362"/>
                <a:gridCol w="574675"/>
                <a:gridCol w="858838"/>
                <a:gridCol w="725487"/>
                <a:gridCol w="792163"/>
                <a:gridCol w="727075"/>
              </a:tblGrid>
              <a:tr h="2698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BM</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rPr>
                        <a:t>B NM</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rPr>
                        <a:t>NB M</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NB NM</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667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pq</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p (1-q)</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(1-p) q</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(1-p)(1-q)</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VE</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S1</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100</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100</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50</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50</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S2</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rPr>
                        <a:t>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70 </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80</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70</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 </a:t>
                      </a:r>
                      <a:endParaRPr kumimoji="0" lang="es-MX"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 name="Group 732"/>
          <p:cNvGrpSpPr>
            <a:grpSpLocks/>
          </p:cNvGrpSpPr>
          <p:nvPr/>
        </p:nvGrpSpPr>
        <p:grpSpPr bwMode="auto">
          <a:xfrm>
            <a:off x="461963" y="2428868"/>
            <a:ext cx="8220075" cy="1735137"/>
            <a:chOff x="291" y="2750"/>
            <a:chExt cx="5178" cy="1093"/>
          </a:xfrm>
        </p:grpSpPr>
        <p:sp>
          <p:nvSpPr>
            <p:cNvPr id="60457" name="Text Box 41"/>
            <p:cNvSpPr txBox="1">
              <a:spLocks noChangeArrowheads="1"/>
            </p:cNvSpPr>
            <p:nvPr/>
          </p:nvSpPr>
          <p:spPr bwMode="auto">
            <a:xfrm>
              <a:off x="291" y="2750"/>
              <a:ext cx="5178" cy="1093"/>
            </a:xfrm>
            <a:prstGeom prst="rect">
              <a:avLst/>
            </a:prstGeom>
            <a:noFill/>
            <a:ln w="9525">
              <a:noFill/>
              <a:miter lim="800000"/>
              <a:headEnd/>
              <a:tailEnd/>
            </a:ln>
            <a:effectLst/>
          </p:spPr>
          <p:txBody>
            <a:bodyPr wrap="none">
              <a:spAutoFit/>
            </a:bodyPr>
            <a:lstStyle/>
            <a:p>
              <a:pPr algn="ctr">
                <a:lnSpc>
                  <a:spcPct val="100000"/>
                </a:lnSpc>
                <a:spcBef>
                  <a:spcPct val="0"/>
                </a:spcBef>
                <a:buFontTx/>
                <a:buNone/>
              </a:pPr>
              <a:r>
                <a:rPr lang="es-ES" sz="1200" b="1" dirty="0">
                  <a:solidFill>
                    <a:srgbClr val="0066FF"/>
                  </a:solidFill>
                </a:rPr>
                <a:t>S1 = S2</a:t>
              </a:r>
            </a:p>
            <a:p>
              <a:pPr algn="ctr">
                <a:lnSpc>
                  <a:spcPct val="100000"/>
                </a:lnSpc>
                <a:spcBef>
                  <a:spcPct val="0"/>
                </a:spcBef>
                <a:buFontTx/>
                <a:buNone/>
              </a:pPr>
              <a:r>
                <a:rPr lang="es-ES" sz="1200" dirty="0"/>
                <a:t>VE S1 = VE S2</a:t>
              </a:r>
            </a:p>
            <a:p>
              <a:pPr algn="ctr">
                <a:lnSpc>
                  <a:spcPct val="100000"/>
                </a:lnSpc>
                <a:spcBef>
                  <a:spcPct val="0"/>
                </a:spcBef>
                <a:buFontTx/>
                <a:buNone/>
              </a:pPr>
              <a:r>
                <a:rPr lang="es-ES" sz="1200" dirty="0"/>
                <a:t>100pq + 100 p (1-q) +50 (1-p)q + 50 (1-p) (1-q)= 80 </a:t>
              </a:r>
              <a:r>
                <a:rPr lang="es-ES" sz="1200" dirty="0" err="1"/>
                <a:t>pq</a:t>
              </a:r>
              <a:r>
                <a:rPr lang="es-ES" sz="1200" dirty="0"/>
                <a:t> + 70p (1-q) + 80 (1-p) q + 70 (1-p) (1-q)</a:t>
              </a:r>
            </a:p>
            <a:p>
              <a:pPr algn="ctr">
                <a:lnSpc>
                  <a:spcPct val="100000"/>
                </a:lnSpc>
                <a:spcBef>
                  <a:spcPct val="0"/>
                </a:spcBef>
                <a:buFontTx/>
                <a:buNone/>
              </a:pPr>
              <a:r>
                <a:rPr lang="es-ES" sz="1200" dirty="0"/>
                <a:t>100pq + 100p -100pq + 50q – 50pq + 50 – 50p – 50q + 50pq = 80pq + 70p – 70pq + 80q – 80pq +70 – 70p -70q + 70pq</a:t>
              </a:r>
            </a:p>
            <a:p>
              <a:pPr algn="ctr">
                <a:lnSpc>
                  <a:spcPct val="100000"/>
                </a:lnSpc>
                <a:spcBef>
                  <a:spcPct val="0"/>
                </a:spcBef>
                <a:buFontTx/>
                <a:buNone/>
              </a:pPr>
              <a:endParaRPr lang="es-ES" sz="1200" dirty="0"/>
            </a:p>
            <a:p>
              <a:pPr algn="ctr">
                <a:lnSpc>
                  <a:spcPct val="100000"/>
                </a:lnSpc>
                <a:spcBef>
                  <a:spcPct val="0"/>
                </a:spcBef>
                <a:buFontTx/>
                <a:buNone/>
              </a:pPr>
              <a:r>
                <a:rPr lang="es-ES" sz="1200" dirty="0"/>
                <a:t>100p + 50p +50 = 80q + 70 - 70q</a:t>
              </a:r>
            </a:p>
            <a:p>
              <a:pPr algn="ctr">
                <a:lnSpc>
                  <a:spcPct val="100000"/>
                </a:lnSpc>
                <a:spcBef>
                  <a:spcPct val="0"/>
                </a:spcBef>
                <a:buFontTx/>
                <a:buNone/>
              </a:pPr>
              <a:r>
                <a:rPr lang="es-ES" sz="1200" dirty="0"/>
                <a:t>50p = 10q +20</a:t>
              </a:r>
            </a:p>
            <a:p>
              <a:pPr algn="ctr">
                <a:lnSpc>
                  <a:spcPct val="100000"/>
                </a:lnSpc>
                <a:spcBef>
                  <a:spcPct val="0"/>
                </a:spcBef>
                <a:buFontTx/>
                <a:buNone/>
              </a:pPr>
              <a:r>
                <a:rPr lang="es-ES" sz="1200" b="1" dirty="0"/>
                <a:t>P = q + 2</a:t>
              </a:r>
            </a:p>
            <a:p>
              <a:pPr algn="ctr">
                <a:lnSpc>
                  <a:spcPct val="100000"/>
                </a:lnSpc>
                <a:spcBef>
                  <a:spcPct val="0"/>
                </a:spcBef>
                <a:buFontTx/>
                <a:buNone/>
              </a:pPr>
              <a:r>
                <a:rPr lang="es-ES" sz="1200" b="1" dirty="0"/>
                <a:t>        5</a:t>
              </a:r>
            </a:p>
          </p:txBody>
        </p:sp>
        <p:sp>
          <p:nvSpPr>
            <p:cNvPr id="61135" name="Line 719"/>
            <p:cNvSpPr>
              <a:spLocks noChangeShapeType="1"/>
            </p:cNvSpPr>
            <p:nvPr/>
          </p:nvSpPr>
          <p:spPr bwMode="auto">
            <a:xfrm flipH="1">
              <a:off x="385" y="3113"/>
              <a:ext cx="227" cy="136"/>
            </a:xfrm>
            <a:prstGeom prst="line">
              <a:avLst/>
            </a:prstGeom>
            <a:noFill/>
            <a:ln w="9525">
              <a:solidFill>
                <a:schemeClr val="tx1"/>
              </a:solidFill>
              <a:round/>
              <a:headEnd/>
              <a:tailEnd/>
            </a:ln>
            <a:effectLst/>
          </p:spPr>
          <p:txBody>
            <a:bodyPr/>
            <a:lstStyle/>
            <a:p>
              <a:endParaRPr lang="es-AR"/>
            </a:p>
          </p:txBody>
        </p:sp>
        <p:sp>
          <p:nvSpPr>
            <p:cNvPr id="61136" name="Line 720"/>
            <p:cNvSpPr>
              <a:spLocks noChangeShapeType="1"/>
            </p:cNvSpPr>
            <p:nvPr/>
          </p:nvSpPr>
          <p:spPr bwMode="auto">
            <a:xfrm flipH="1">
              <a:off x="1020" y="3158"/>
              <a:ext cx="227" cy="136"/>
            </a:xfrm>
            <a:prstGeom prst="line">
              <a:avLst/>
            </a:prstGeom>
            <a:noFill/>
            <a:ln w="9525">
              <a:solidFill>
                <a:schemeClr val="tx1"/>
              </a:solidFill>
              <a:round/>
              <a:headEnd/>
              <a:tailEnd/>
            </a:ln>
            <a:effectLst/>
          </p:spPr>
          <p:txBody>
            <a:bodyPr/>
            <a:lstStyle/>
            <a:p>
              <a:endParaRPr lang="es-AR"/>
            </a:p>
          </p:txBody>
        </p:sp>
        <p:sp>
          <p:nvSpPr>
            <p:cNvPr id="61137" name="Line 721"/>
            <p:cNvSpPr>
              <a:spLocks noChangeShapeType="1"/>
            </p:cNvSpPr>
            <p:nvPr/>
          </p:nvSpPr>
          <p:spPr bwMode="auto">
            <a:xfrm flipH="1">
              <a:off x="2653" y="3113"/>
              <a:ext cx="227" cy="136"/>
            </a:xfrm>
            <a:prstGeom prst="line">
              <a:avLst/>
            </a:prstGeom>
            <a:noFill/>
            <a:ln w="9525">
              <a:solidFill>
                <a:schemeClr val="tx1"/>
              </a:solidFill>
              <a:round/>
              <a:headEnd/>
              <a:tailEnd/>
            </a:ln>
            <a:effectLst/>
          </p:spPr>
          <p:txBody>
            <a:bodyPr/>
            <a:lstStyle/>
            <a:p>
              <a:endParaRPr lang="es-AR"/>
            </a:p>
          </p:txBody>
        </p:sp>
        <p:sp>
          <p:nvSpPr>
            <p:cNvPr id="61138" name="Line 722"/>
            <p:cNvSpPr>
              <a:spLocks noChangeShapeType="1"/>
            </p:cNvSpPr>
            <p:nvPr/>
          </p:nvSpPr>
          <p:spPr bwMode="auto">
            <a:xfrm flipH="1">
              <a:off x="1655" y="3158"/>
              <a:ext cx="227" cy="136"/>
            </a:xfrm>
            <a:prstGeom prst="line">
              <a:avLst/>
            </a:prstGeom>
            <a:noFill/>
            <a:ln w="9525">
              <a:solidFill>
                <a:schemeClr val="tx1"/>
              </a:solidFill>
              <a:round/>
              <a:headEnd/>
              <a:tailEnd/>
            </a:ln>
            <a:effectLst/>
          </p:spPr>
          <p:txBody>
            <a:bodyPr/>
            <a:lstStyle/>
            <a:p>
              <a:endParaRPr lang="es-AR"/>
            </a:p>
          </p:txBody>
        </p:sp>
        <p:sp>
          <p:nvSpPr>
            <p:cNvPr id="61139" name="Line 723"/>
            <p:cNvSpPr>
              <a:spLocks noChangeShapeType="1"/>
            </p:cNvSpPr>
            <p:nvPr/>
          </p:nvSpPr>
          <p:spPr bwMode="auto">
            <a:xfrm flipH="1">
              <a:off x="3016" y="3158"/>
              <a:ext cx="227" cy="136"/>
            </a:xfrm>
            <a:prstGeom prst="line">
              <a:avLst/>
            </a:prstGeom>
            <a:noFill/>
            <a:ln w="9525">
              <a:solidFill>
                <a:schemeClr val="tx1"/>
              </a:solidFill>
              <a:round/>
              <a:headEnd/>
              <a:tailEnd/>
            </a:ln>
            <a:effectLst/>
          </p:spPr>
          <p:txBody>
            <a:bodyPr/>
            <a:lstStyle/>
            <a:p>
              <a:endParaRPr lang="es-AR"/>
            </a:p>
          </p:txBody>
        </p:sp>
        <p:sp>
          <p:nvSpPr>
            <p:cNvPr id="61140" name="Line 724"/>
            <p:cNvSpPr>
              <a:spLocks noChangeShapeType="1"/>
            </p:cNvSpPr>
            <p:nvPr/>
          </p:nvSpPr>
          <p:spPr bwMode="auto">
            <a:xfrm flipH="1">
              <a:off x="3651" y="3113"/>
              <a:ext cx="227" cy="136"/>
            </a:xfrm>
            <a:prstGeom prst="line">
              <a:avLst/>
            </a:prstGeom>
            <a:noFill/>
            <a:ln w="9525">
              <a:solidFill>
                <a:schemeClr val="tx1"/>
              </a:solidFill>
              <a:round/>
              <a:headEnd/>
              <a:tailEnd/>
            </a:ln>
            <a:effectLst/>
          </p:spPr>
          <p:txBody>
            <a:bodyPr/>
            <a:lstStyle/>
            <a:p>
              <a:endParaRPr lang="es-AR"/>
            </a:p>
          </p:txBody>
        </p:sp>
        <p:sp>
          <p:nvSpPr>
            <p:cNvPr id="61141" name="Line 725"/>
            <p:cNvSpPr>
              <a:spLocks noChangeShapeType="1"/>
            </p:cNvSpPr>
            <p:nvPr/>
          </p:nvSpPr>
          <p:spPr bwMode="auto">
            <a:xfrm flipH="1">
              <a:off x="5148" y="3113"/>
              <a:ext cx="227" cy="136"/>
            </a:xfrm>
            <a:prstGeom prst="line">
              <a:avLst/>
            </a:prstGeom>
            <a:noFill/>
            <a:ln w="9525">
              <a:solidFill>
                <a:schemeClr val="tx1"/>
              </a:solidFill>
              <a:round/>
              <a:headEnd/>
              <a:tailEnd/>
            </a:ln>
            <a:effectLst/>
          </p:spPr>
          <p:txBody>
            <a:bodyPr/>
            <a:lstStyle/>
            <a:p>
              <a:endParaRPr lang="es-AR"/>
            </a:p>
          </p:txBody>
        </p:sp>
        <p:sp>
          <p:nvSpPr>
            <p:cNvPr id="61142" name="Line 726"/>
            <p:cNvSpPr>
              <a:spLocks noChangeShapeType="1"/>
            </p:cNvSpPr>
            <p:nvPr/>
          </p:nvSpPr>
          <p:spPr bwMode="auto">
            <a:xfrm flipH="1">
              <a:off x="4150" y="3158"/>
              <a:ext cx="227" cy="136"/>
            </a:xfrm>
            <a:prstGeom prst="line">
              <a:avLst/>
            </a:prstGeom>
            <a:noFill/>
            <a:ln w="9525">
              <a:solidFill>
                <a:schemeClr val="tx1"/>
              </a:solidFill>
              <a:round/>
              <a:headEnd/>
              <a:tailEnd/>
            </a:ln>
            <a:effectLst/>
          </p:spPr>
          <p:txBody>
            <a:bodyPr/>
            <a:lstStyle/>
            <a:p>
              <a:endParaRPr lang="es-AR"/>
            </a:p>
          </p:txBody>
        </p:sp>
        <p:sp>
          <p:nvSpPr>
            <p:cNvPr id="61143" name="Line 727"/>
            <p:cNvSpPr>
              <a:spLocks noChangeShapeType="1"/>
            </p:cNvSpPr>
            <p:nvPr/>
          </p:nvSpPr>
          <p:spPr bwMode="auto">
            <a:xfrm flipH="1">
              <a:off x="1338" y="3158"/>
              <a:ext cx="227" cy="136"/>
            </a:xfrm>
            <a:prstGeom prst="line">
              <a:avLst/>
            </a:prstGeom>
            <a:noFill/>
            <a:ln w="9525">
              <a:solidFill>
                <a:schemeClr val="tx1"/>
              </a:solidFill>
              <a:round/>
              <a:headEnd/>
              <a:tailEnd/>
            </a:ln>
            <a:effectLst/>
          </p:spPr>
          <p:txBody>
            <a:bodyPr/>
            <a:lstStyle/>
            <a:p>
              <a:endParaRPr lang="es-AR"/>
            </a:p>
          </p:txBody>
        </p:sp>
        <p:sp>
          <p:nvSpPr>
            <p:cNvPr id="61144" name="Line 728"/>
            <p:cNvSpPr>
              <a:spLocks noChangeShapeType="1"/>
            </p:cNvSpPr>
            <p:nvPr/>
          </p:nvSpPr>
          <p:spPr bwMode="auto">
            <a:xfrm flipH="1">
              <a:off x="2381" y="3113"/>
              <a:ext cx="227" cy="136"/>
            </a:xfrm>
            <a:prstGeom prst="line">
              <a:avLst/>
            </a:prstGeom>
            <a:noFill/>
            <a:ln w="9525">
              <a:solidFill>
                <a:schemeClr val="tx1"/>
              </a:solidFill>
              <a:round/>
              <a:headEnd/>
              <a:tailEnd/>
            </a:ln>
            <a:effectLst/>
          </p:spPr>
          <p:txBody>
            <a:bodyPr/>
            <a:lstStyle/>
            <a:p>
              <a:endParaRPr lang="es-AR"/>
            </a:p>
          </p:txBody>
        </p:sp>
        <p:sp>
          <p:nvSpPr>
            <p:cNvPr id="61145" name="Line 729"/>
            <p:cNvSpPr>
              <a:spLocks noChangeShapeType="1"/>
            </p:cNvSpPr>
            <p:nvPr/>
          </p:nvSpPr>
          <p:spPr bwMode="auto">
            <a:xfrm flipH="1">
              <a:off x="4649" y="3113"/>
              <a:ext cx="227" cy="136"/>
            </a:xfrm>
            <a:prstGeom prst="line">
              <a:avLst/>
            </a:prstGeom>
            <a:noFill/>
            <a:ln w="9525">
              <a:solidFill>
                <a:schemeClr val="tx1"/>
              </a:solidFill>
              <a:round/>
              <a:headEnd/>
              <a:tailEnd/>
            </a:ln>
            <a:effectLst/>
          </p:spPr>
          <p:txBody>
            <a:bodyPr/>
            <a:lstStyle/>
            <a:p>
              <a:endParaRPr lang="es-AR"/>
            </a:p>
          </p:txBody>
        </p:sp>
        <p:sp>
          <p:nvSpPr>
            <p:cNvPr id="61146" name="Line 730"/>
            <p:cNvSpPr>
              <a:spLocks noChangeShapeType="1"/>
            </p:cNvSpPr>
            <p:nvPr/>
          </p:nvSpPr>
          <p:spPr bwMode="auto">
            <a:xfrm flipH="1">
              <a:off x="3334" y="3113"/>
              <a:ext cx="227" cy="136"/>
            </a:xfrm>
            <a:prstGeom prst="line">
              <a:avLst/>
            </a:prstGeom>
            <a:noFill/>
            <a:ln w="9525">
              <a:solidFill>
                <a:schemeClr val="tx1"/>
              </a:solidFill>
              <a:round/>
              <a:headEnd/>
              <a:tailEnd/>
            </a:ln>
            <a:effectLst/>
          </p:spPr>
          <p:txBody>
            <a:bodyPr/>
            <a:lstStyle/>
            <a:p>
              <a:endParaRPr lang="es-AR"/>
            </a:p>
          </p:txBody>
        </p:sp>
        <p:sp>
          <p:nvSpPr>
            <p:cNvPr id="61147" name="Line 731"/>
            <p:cNvSpPr>
              <a:spLocks noChangeShapeType="1"/>
            </p:cNvSpPr>
            <p:nvPr/>
          </p:nvSpPr>
          <p:spPr bwMode="auto">
            <a:xfrm>
              <a:off x="2880" y="3702"/>
              <a:ext cx="227" cy="0"/>
            </a:xfrm>
            <a:prstGeom prst="line">
              <a:avLst/>
            </a:prstGeom>
            <a:noFill/>
            <a:ln w="9525">
              <a:solidFill>
                <a:schemeClr val="tx1"/>
              </a:solidFill>
              <a:round/>
              <a:headEnd/>
              <a:tailEnd/>
            </a:ln>
            <a:effectLst/>
          </p:spPr>
          <p:txBody>
            <a:bodyPr/>
            <a:lstStyle/>
            <a:p>
              <a:endParaRPr lang="es-AR"/>
            </a:p>
          </p:txBody>
        </p:sp>
      </p:grpSp>
      <p:grpSp>
        <p:nvGrpSpPr>
          <p:cNvPr id="3" name="Group 749"/>
          <p:cNvGrpSpPr>
            <a:grpSpLocks/>
          </p:cNvGrpSpPr>
          <p:nvPr/>
        </p:nvGrpSpPr>
        <p:grpSpPr bwMode="auto">
          <a:xfrm>
            <a:off x="714348" y="3571876"/>
            <a:ext cx="2808287" cy="2568575"/>
            <a:chOff x="703" y="2523"/>
            <a:chExt cx="1769" cy="1618"/>
          </a:xfrm>
        </p:grpSpPr>
        <p:grpSp>
          <p:nvGrpSpPr>
            <p:cNvPr id="4" name="Group 747"/>
            <p:cNvGrpSpPr>
              <a:grpSpLocks/>
            </p:cNvGrpSpPr>
            <p:nvPr/>
          </p:nvGrpSpPr>
          <p:grpSpPr bwMode="auto">
            <a:xfrm>
              <a:off x="703" y="2523"/>
              <a:ext cx="1691" cy="1618"/>
              <a:chOff x="703" y="2523"/>
              <a:chExt cx="1691" cy="1618"/>
            </a:xfrm>
          </p:grpSpPr>
          <p:sp>
            <p:nvSpPr>
              <p:cNvPr id="60469" name="Line 53"/>
              <p:cNvSpPr>
                <a:spLocks noChangeShapeType="1"/>
              </p:cNvSpPr>
              <p:nvPr/>
            </p:nvSpPr>
            <p:spPr bwMode="auto">
              <a:xfrm flipV="1">
                <a:off x="975" y="3158"/>
                <a:ext cx="1270" cy="317"/>
              </a:xfrm>
              <a:prstGeom prst="line">
                <a:avLst/>
              </a:prstGeom>
              <a:noFill/>
              <a:ln w="9525">
                <a:solidFill>
                  <a:srgbClr val="0000FF"/>
                </a:solidFill>
                <a:round/>
                <a:headEnd/>
                <a:tailEnd/>
              </a:ln>
              <a:effectLst/>
            </p:spPr>
            <p:txBody>
              <a:bodyPr/>
              <a:lstStyle/>
              <a:p>
                <a:endParaRPr lang="es-AR"/>
              </a:p>
            </p:txBody>
          </p:sp>
          <p:sp>
            <p:nvSpPr>
              <p:cNvPr id="61149" name="Rectangle 733"/>
              <p:cNvSpPr>
                <a:spLocks noChangeArrowheads="1"/>
              </p:cNvSpPr>
              <p:nvPr/>
            </p:nvSpPr>
            <p:spPr bwMode="auto">
              <a:xfrm>
                <a:off x="975" y="2840"/>
                <a:ext cx="1270" cy="1089"/>
              </a:xfrm>
              <a:prstGeom prst="rect">
                <a:avLst/>
              </a:prstGeom>
              <a:noFill/>
              <a:ln w="9525">
                <a:solidFill>
                  <a:schemeClr val="tx1"/>
                </a:solidFill>
                <a:miter lim="800000"/>
                <a:headEnd/>
                <a:tailEnd/>
              </a:ln>
              <a:effectLst/>
            </p:spPr>
            <p:txBody>
              <a:bodyPr wrap="none" anchor="ctr"/>
              <a:lstStyle/>
              <a:p>
                <a:endParaRPr lang="es-AR"/>
              </a:p>
            </p:txBody>
          </p:sp>
          <p:sp>
            <p:nvSpPr>
              <p:cNvPr id="61150" name="Text Box 734"/>
              <p:cNvSpPr txBox="1">
                <a:spLocks noChangeArrowheads="1"/>
              </p:cNvSpPr>
              <p:nvPr/>
            </p:nvSpPr>
            <p:spPr bwMode="auto">
              <a:xfrm>
                <a:off x="2200" y="3929"/>
                <a:ext cx="194" cy="212"/>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600" b="1"/>
                  <a:t>q</a:t>
                </a:r>
                <a:endParaRPr lang="es-MX" sz="1600" b="1"/>
              </a:p>
            </p:txBody>
          </p:sp>
          <p:sp>
            <p:nvSpPr>
              <p:cNvPr id="61151" name="Text Box 735"/>
              <p:cNvSpPr txBox="1">
                <a:spLocks noChangeArrowheads="1"/>
              </p:cNvSpPr>
              <p:nvPr/>
            </p:nvSpPr>
            <p:spPr bwMode="auto">
              <a:xfrm>
                <a:off x="703" y="2523"/>
                <a:ext cx="194" cy="212"/>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600" b="1"/>
                  <a:t>p</a:t>
                </a:r>
                <a:endParaRPr lang="es-MX" sz="1600" b="1"/>
              </a:p>
            </p:txBody>
          </p:sp>
          <p:sp>
            <p:nvSpPr>
              <p:cNvPr id="61152" name="Text Box 736"/>
              <p:cNvSpPr txBox="1">
                <a:spLocks noChangeArrowheads="1"/>
              </p:cNvSpPr>
              <p:nvPr/>
            </p:nvSpPr>
            <p:spPr bwMode="auto">
              <a:xfrm>
                <a:off x="794" y="3833"/>
                <a:ext cx="178" cy="192"/>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400"/>
                  <a:t>0</a:t>
                </a:r>
                <a:endParaRPr lang="es-MX" sz="1400"/>
              </a:p>
            </p:txBody>
          </p:sp>
          <p:sp>
            <p:nvSpPr>
              <p:cNvPr id="61153" name="Text Box 737"/>
              <p:cNvSpPr txBox="1">
                <a:spLocks noChangeArrowheads="1"/>
              </p:cNvSpPr>
              <p:nvPr/>
            </p:nvSpPr>
            <p:spPr bwMode="auto">
              <a:xfrm>
                <a:off x="794" y="2704"/>
                <a:ext cx="178" cy="192"/>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400"/>
                  <a:t>1</a:t>
                </a:r>
                <a:endParaRPr lang="es-MX" sz="1400"/>
              </a:p>
            </p:txBody>
          </p:sp>
          <p:sp>
            <p:nvSpPr>
              <p:cNvPr id="61154" name="Text Box 738"/>
              <p:cNvSpPr txBox="1">
                <a:spLocks noChangeArrowheads="1"/>
              </p:cNvSpPr>
              <p:nvPr/>
            </p:nvSpPr>
            <p:spPr bwMode="auto">
              <a:xfrm>
                <a:off x="2064" y="3929"/>
                <a:ext cx="178" cy="192"/>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400"/>
                  <a:t>1</a:t>
                </a:r>
                <a:endParaRPr lang="es-MX" sz="1400"/>
              </a:p>
            </p:txBody>
          </p:sp>
          <p:sp>
            <p:nvSpPr>
              <p:cNvPr id="61155" name="Text Box 739"/>
              <p:cNvSpPr txBox="1">
                <a:spLocks noChangeArrowheads="1"/>
              </p:cNvSpPr>
              <p:nvPr/>
            </p:nvSpPr>
            <p:spPr bwMode="auto">
              <a:xfrm>
                <a:off x="1247" y="2991"/>
                <a:ext cx="272" cy="212"/>
              </a:xfrm>
              <a:prstGeom prst="rect">
                <a:avLst/>
              </a:prstGeom>
              <a:noFill/>
              <a:ln w="9525">
                <a:noFill/>
                <a:miter lim="800000"/>
                <a:headEnd/>
                <a:tailEnd/>
              </a:ln>
              <a:effectLst/>
            </p:spPr>
            <p:txBody>
              <a:bodyPr>
                <a:spAutoFit/>
              </a:bodyPr>
              <a:lstStyle/>
              <a:p>
                <a:pPr>
                  <a:lnSpc>
                    <a:spcPct val="100000"/>
                  </a:lnSpc>
                  <a:spcBef>
                    <a:spcPct val="0"/>
                  </a:spcBef>
                  <a:buFontTx/>
                  <a:buNone/>
                </a:pPr>
                <a:r>
                  <a:rPr lang="es-ES" sz="1600"/>
                  <a:t>S1</a:t>
                </a:r>
                <a:endParaRPr lang="es-MX" sz="1600"/>
              </a:p>
            </p:txBody>
          </p:sp>
          <p:sp>
            <p:nvSpPr>
              <p:cNvPr id="61156" name="Text Box 740"/>
              <p:cNvSpPr txBox="1">
                <a:spLocks noChangeArrowheads="1"/>
              </p:cNvSpPr>
              <p:nvPr/>
            </p:nvSpPr>
            <p:spPr bwMode="auto">
              <a:xfrm>
                <a:off x="1462" y="3594"/>
                <a:ext cx="272" cy="212"/>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600"/>
                  <a:t>S2</a:t>
                </a:r>
                <a:endParaRPr lang="es-MX" sz="1600"/>
              </a:p>
            </p:txBody>
          </p:sp>
          <p:sp>
            <p:nvSpPr>
              <p:cNvPr id="61162" name="Text Box 746"/>
              <p:cNvSpPr txBox="1">
                <a:spLocks noChangeArrowheads="1"/>
              </p:cNvSpPr>
              <p:nvPr/>
            </p:nvSpPr>
            <p:spPr bwMode="auto">
              <a:xfrm>
                <a:off x="735" y="3393"/>
                <a:ext cx="249" cy="173"/>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200"/>
                  <a:t>0.4</a:t>
                </a:r>
                <a:endParaRPr lang="es-MX" sz="1200"/>
              </a:p>
            </p:txBody>
          </p:sp>
        </p:grpSp>
        <p:sp>
          <p:nvSpPr>
            <p:cNvPr id="61164" name="Text Box 748"/>
            <p:cNvSpPr txBox="1">
              <a:spLocks noChangeArrowheads="1"/>
            </p:cNvSpPr>
            <p:nvPr/>
          </p:nvSpPr>
          <p:spPr bwMode="auto">
            <a:xfrm>
              <a:off x="2223" y="3030"/>
              <a:ext cx="249" cy="173"/>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s-ES" sz="1200"/>
                <a:t>0.6</a:t>
              </a:r>
              <a:endParaRPr lang="es-MX" sz="1200"/>
            </a:p>
          </p:txBody>
        </p:sp>
      </p:grpSp>
      <p:sp>
        <p:nvSpPr>
          <p:cNvPr id="61171" name="Text Box 755"/>
          <p:cNvSpPr txBox="1">
            <a:spLocks noChangeArrowheads="1"/>
          </p:cNvSpPr>
          <p:nvPr/>
        </p:nvSpPr>
        <p:spPr bwMode="auto">
          <a:xfrm>
            <a:off x="4000496" y="4260843"/>
            <a:ext cx="4679950" cy="954107"/>
          </a:xfrm>
          <a:prstGeom prst="rect">
            <a:avLst/>
          </a:prstGeom>
          <a:noFill/>
          <a:ln w="9525" algn="ctr">
            <a:noFill/>
            <a:miter lim="800000"/>
            <a:headEnd/>
            <a:tailEnd/>
          </a:ln>
          <a:effectLst/>
        </p:spPr>
        <p:txBody>
          <a:bodyPr>
            <a:spAutoFit/>
          </a:bodyPr>
          <a:lstStyle/>
          <a:p>
            <a:pPr marL="342900" indent="-342900">
              <a:buFontTx/>
              <a:buNone/>
            </a:pPr>
            <a:r>
              <a:rPr lang="es-ES" sz="1400" b="1" dirty="0"/>
              <a:t>	¿Porqué un cuadrado?</a:t>
            </a:r>
          </a:p>
          <a:p>
            <a:pPr marL="342900" indent="-342900" algn="just">
              <a:buFontTx/>
              <a:buNone/>
            </a:pPr>
            <a:r>
              <a:rPr lang="es-ES" sz="1400" b="1" dirty="0"/>
              <a:t>	</a:t>
            </a:r>
            <a:r>
              <a:rPr lang="es-ES" sz="1400" dirty="0"/>
              <a:t>p y q, pueden en este caso ser ambos igual a uno ya que para cada VNC deben sumar 1 las probabilidades.</a:t>
            </a:r>
            <a:endParaRPr lang="es-A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80" grpId="0"/>
      <p:bldP spid="611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4"/>
          <p:cNvPicPr>
            <a:picLocks noChangeAspect="1" noChangeArrowheads="1"/>
          </p:cNvPicPr>
          <p:nvPr/>
        </p:nvPicPr>
        <p:blipFill>
          <a:blip r:embed="rId2" cstate="print"/>
          <a:srcRect/>
          <a:stretch>
            <a:fillRect/>
          </a:stretch>
        </p:blipFill>
        <p:spPr bwMode="auto">
          <a:xfrm>
            <a:off x="1258888" y="2357438"/>
            <a:ext cx="6670675" cy="3178175"/>
          </a:xfrm>
          <a:prstGeom prst="rect">
            <a:avLst/>
          </a:prstGeom>
          <a:noFill/>
          <a:ln w="9525">
            <a:noFill/>
            <a:miter lim="800000"/>
            <a:headEnd/>
            <a:tailEnd/>
          </a:ln>
        </p:spPr>
      </p:pic>
      <p:sp>
        <p:nvSpPr>
          <p:cNvPr id="4" name="Title 1"/>
          <p:cNvSpPr>
            <a:spLocks noGrp="1"/>
          </p:cNvSpPr>
          <p:nvPr>
            <p:ph type="title"/>
          </p:nvPr>
        </p:nvSpPr>
        <p:spPr>
          <a:xfrm>
            <a:off x="0" y="714375"/>
            <a:ext cx="9144000" cy="2286000"/>
          </a:xfrm>
        </p:spPr>
        <p:txBody>
          <a:bodyPr/>
          <a:lstStyle/>
          <a:p>
            <a:pPr algn="ctr">
              <a:defRPr/>
            </a:pPr>
            <a:r>
              <a:rPr lang="es-AR" sz="3600" dirty="0" smtClean="0">
                <a:solidFill>
                  <a:schemeClr val="accent2">
                    <a:lumMod val="75000"/>
                  </a:schemeClr>
                </a:solidFill>
              </a:rPr>
              <a:t>Caso AFIP – La evasión fiscal</a:t>
            </a:r>
          </a:p>
        </p:txBody>
      </p:sp>
      <p:sp>
        <p:nvSpPr>
          <p:cNvPr id="153604" name="TextBox 4"/>
          <p:cNvSpPr txBox="1">
            <a:spLocks noChangeArrowheads="1"/>
          </p:cNvSpPr>
          <p:nvPr/>
        </p:nvSpPr>
        <p:spPr bwMode="auto">
          <a:xfrm>
            <a:off x="6321425" y="5264150"/>
            <a:ext cx="1608138" cy="307975"/>
          </a:xfrm>
          <a:prstGeom prst="rect">
            <a:avLst/>
          </a:prstGeom>
          <a:noFill/>
          <a:ln w="9525">
            <a:noFill/>
            <a:miter lim="800000"/>
            <a:headEnd/>
            <a:tailEnd/>
          </a:ln>
        </p:spPr>
        <p:txBody>
          <a:bodyPr wrap="none">
            <a:spAutoFit/>
          </a:bodyPr>
          <a:lstStyle/>
          <a:p>
            <a:r>
              <a:rPr lang="en-US" sz="1400">
                <a:solidFill>
                  <a:schemeClr val="bg1"/>
                </a:solidFill>
              </a:rPr>
              <a:t>www.treeage.com</a:t>
            </a:r>
            <a:endParaRPr lang="es-AR" sz="1400">
              <a:solidFill>
                <a:schemeClr val="bg1"/>
              </a:solidFill>
            </a:endParaRPr>
          </a:p>
        </p:txBody>
      </p:sp>
      <p:sp>
        <p:nvSpPr>
          <p:cNvPr id="5" name="Rectangle 2"/>
          <p:cNvSpPr txBox="1">
            <a:spLocks noChangeArrowheads="1"/>
          </p:cNvSpPr>
          <p:nvPr/>
        </p:nvSpPr>
        <p:spPr bwMode="auto">
          <a:xfrm>
            <a:off x="468313" y="430213"/>
            <a:ext cx="8251825" cy="512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400" b="0" i="0" u="none" strike="noStrike" kern="0" cap="none" spc="0" normalizeH="0" baseline="0" smtClean="0">
                <a:ln>
                  <a:noFill/>
                </a:ln>
                <a:solidFill>
                  <a:schemeClr val="bg1"/>
                </a:solidFill>
                <a:effectLst/>
                <a:uLnTx/>
                <a:uFillTx/>
                <a:latin typeface="+mj-lt"/>
                <a:ea typeface="+mj-ea"/>
                <a:cs typeface="+mj-cs"/>
              </a:rPr>
              <a:t>Caso Afip</a:t>
            </a:r>
            <a:endParaRPr kumimoji="0" lang="es-ES" sz="2400" b="0" i="0" u="none" strike="noStrike" kern="0" cap="none" spc="0" normalizeH="0" baseline="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Rectangle 1"/>
          <p:cNvSpPr>
            <a:spLocks noChangeArrowheads="1"/>
          </p:cNvSpPr>
          <p:nvPr/>
        </p:nvSpPr>
        <p:spPr bwMode="auto">
          <a:xfrm>
            <a:off x="428625" y="1254125"/>
            <a:ext cx="8286750" cy="3000375"/>
          </a:xfrm>
          <a:prstGeom prst="rect">
            <a:avLst/>
          </a:prstGeom>
          <a:noFill/>
          <a:ln w="9525">
            <a:noFill/>
            <a:miter lim="800000"/>
            <a:headEnd/>
            <a:tailEnd/>
          </a:ln>
          <a:effectLst/>
        </p:spPr>
        <p:txBody>
          <a:bodyPr bIns="0" anchor="ctr">
            <a:spAutoFit/>
          </a:bodyPr>
          <a:lstStyle/>
          <a:p>
            <a:pPr algn="just" eaLnBrk="0" hangingPunct="0">
              <a:defRPr/>
            </a:pPr>
            <a:r>
              <a:rPr lang="es-ES" sz="1600" b="1" u="sng" dirty="0" bmk="_Toc143686683">
                <a:solidFill>
                  <a:schemeClr val="accent2">
                    <a:lumMod val="75000"/>
                  </a:schemeClr>
                </a:solidFill>
                <a:latin typeface="+mn-lt"/>
                <a:cs typeface="Tahoma" pitchFamily="34" charset="0"/>
              </a:rPr>
              <a:t>CASO  AFIP - EVASIÓN FISCAL</a:t>
            </a:r>
          </a:p>
          <a:p>
            <a:pPr algn="just" eaLnBrk="0" hangingPunct="0">
              <a:defRPr/>
            </a:pPr>
            <a:endParaRPr lang="es-ES" sz="1600" b="1" u="sng" dirty="0">
              <a:solidFill>
                <a:schemeClr val="accent2">
                  <a:lumMod val="75000"/>
                </a:schemeClr>
              </a:solidFill>
              <a:latin typeface="+mn-lt"/>
            </a:endParaRPr>
          </a:p>
          <a:p>
            <a:pPr algn="just" eaLnBrk="0" hangingPunct="0">
              <a:defRPr/>
            </a:pPr>
            <a:r>
              <a:rPr lang="es-ES" sz="1600" dirty="0">
                <a:solidFill>
                  <a:schemeClr val="accent2">
                    <a:lumMod val="75000"/>
                  </a:schemeClr>
                </a:solidFill>
                <a:latin typeface="+mn-lt"/>
                <a:ea typeface="Times New Roman" pitchFamily="18" charset="0"/>
                <a:cs typeface="Tahoma" pitchFamily="34" charset="0"/>
              </a:rPr>
              <a:t>En la Administración Federal de Ingresos Públicos se está preparando un plan de combate de la evasión. Para ello, se buscó reconstruir la matriz de decisión del evasor racional, es decir, del evasor que elige la alternativa de evadir (total o parcialmente) sus impuestos por serle más conveniente que pagarlos como corresponde.</a:t>
            </a:r>
          </a:p>
          <a:p>
            <a:pPr algn="just" eaLnBrk="0" hangingPunct="0">
              <a:defRPr/>
            </a:pPr>
            <a:endParaRPr lang="es-AR" sz="1600" dirty="0">
              <a:solidFill>
                <a:schemeClr val="accent2">
                  <a:lumMod val="75000"/>
                </a:schemeClr>
              </a:solidFill>
              <a:latin typeface="+mn-lt"/>
            </a:endParaRPr>
          </a:p>
          <a:p>
            <a:pPr algn="just" eaLnBrk="0" hangingPunct="0">
              <a:defRPr/>
            </a:pPr>
            <a:r>
              <a:rPr lang="es-ES" sz="1600" dirty="0">
                <a:solidFill>
                  <a:schemeClr val="accent2">
                    <a:lumMod val="75000"/>
                  </a:schemeClr>
                </a:solidFill>
                <a:latin typeface="+mn-lt"/>
                <a:ea typeface="Times New Roman" pitchFamily="18" charset="0"/>
                <a:cs typeface="Tahoma" pitchFamily="34" charset="0"/>
              </a:rPr>
              <a:t>De este modo, se piensa definir todas las variables que componen esa matriz a fin de accionar sobre las que influyen particularmente en la decisión de elegir la alternativa de evadir y tratar de modificar esa decisión para que el contribuyente racional elija cumplir con sus obligaciones fiscales.</a:t>
            </a:r>
            <a:endParaRPr lang="es-AR" sz="1600" dirty="0">
              <a:solidFill>
                <a:schemeClr val="accent2">
                  <a:lumMod val="75000"/>
                </a:schemeClr>
              </a:solidFill>
              <a:latin typeface="+mn-lt"/>
            </a:endParaRPr>
          </a:p>
          <a:p>
            <a:pPr algn="just" eaLnBrk="0" hangingPunct="0">
              <a:defRPr/>
            </a:pPr>
            <a:endParaRPr lang="es-AR" sz="1600" dirty="0">
              <a:solidFill>
                <a:schemeClr val="accent2">
                  <a:lumMod val="75000"/>
                </a:schemeClr>
              </a:solidFill>
              <a:latin typeface="+mn-lt"/>
            </a:endParaRPr>
          </a:p>
        </p:txBody>
      </p:sp>
      <p:sp>
        <p:nvSpPr>
          <p:cNvPr id="3" name="Rectangle 2"/>
          <p:cNvSpPr txBox="1">
            <a:spLocks noChangeArrowheads="1"/>
          </p:cNvSpPr>
          <p:nvPr/>
        </p:nvSpPr>
        <p:spPr bwMode="auto">
          <a:xfrm>
            <a:off x="468313" y="430213"/>
            <a:ext cx="8251825" cy="512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400" b="0" i="0" u="none" strike="noStrike" kern="0" cap="none" spc="0" normalizeH="0" baseline="0" noProof="0" dirty="0" smtClean="0">
                <a:ln>
                  <a:noFill/>
                </a:ln>
                <a:solidFill>
                  <a:schemeClr val="bg1"/>
                </a:solidFill>
                <a:effectLst/>
                <a:uLnTx/>
                <a:uFillTx/>
                <a:latin typeface="+mj-lt"/>
                <a:ea typeface="+mj-ea"/>
                <a:cs typeface="+mj-cs"/>
              </a:rPr>
              <a:t>Caso </a:t>
            </a:r>
            <a:r>
              <a:rPr kumimoji="0" lang="es-ES" sz="2400" b="0" i="0" u="none" strike="noStrike" kern="0" cap="none" spc="0" normalizeH="0" baseline="0" noProof="0" dirty="0" err="1" smtClean="0">
                <a:ln>
                  <a:noFill/>
                </a:ln>
                <a:solidFill>
                  <a:schemeClr val="bg1"/>
                </a:solidFill>
                <a:effectLst/>
                <a:uLnTx/>
                <a:uFillTx/>
                <a:latin typeface="+mj-lt"/>
                <a:ea typeface="+mj-ea"/>
                <a:cs typeface="+mj-cs"/>
              </a:rPr>
              <a:t>Afip</a:t>
            </a:r>
            <a:endParaRPr kumimoji="0" lang="es-MX" sz="24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s-AR" smtClean="0"/>
              <a:t>Calcular el árbol (Roll Back)</a:t>
            </a:r>
            <a:endParaRPr lang="es-ES" smtClean="0"/>
          </a:p>
        </p:txBody>
      </p:sp>
      <p:sp>
        <p:nvSpPr>
          <p:cNvPr id="12291" name="Text Box 3"/>
          <p:cNvSpPr txBox="1">
            <a:spLocks noChangeArrowheads="1"/>
          </p:cNvSpPr>
          <p:nvPr/>
        </p:nvSpPr>
        <p:spPr bwMode="auto">
          <a:xfrm>
            <a:off x="358775" y="1220788"/>
            <a:ext cx="8642350" cy="3862387"/>
          </a:xfrm>
          <a:prstGeom prst="rect">
            <a:avLst/>
          </a:prstGeom>
          <a:noFill/>
          <a:ln w="9525">
            <a:noFill/>
            <a:miter lim="800000"/>
            <a:headEnd/>
            <a:tailEnd/>
          </a:ln>
        </p:spPr>
        <p:txBody>
          <a:bodyPr>
            <a:spAutoFit/>
          </a:bodyPr>
          <a:lstStyle/>
          <a:p>
            <a:pPr marL="342900" indent="-342900">
              <a:spcBef>
                <a:spcPct val="50000"/>
              </a:spcBef>
              <a:defRPr/>
            </a:pPr>
            <a:r>
              <a:rPr lang="es-AR" sz="1400" dirty="0">
                <a:solidFill>
                  <a:schemeClr val="accent2">
                    <a:lumMod val="75000"/>
                  </a:schemeClr>
                </a:solidFill>
              </a:rPr>
              <a:t>Una vez completados todos los resultados, el árbol quedaría:</a:t>
            </a: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p:txBody>
      </p:sp>
      <p:pic>
        <p:nvPicPr>
          <p:cNvPr id="150532" name="Picture 4"/>
          <p:cNvPicPr>
            <a:picLocks noChangeAspect="1" noChangeArrowheads="1"/>
          </p:cNvPicPr>
          <p:nvPr/>
        </p:nvPicPr>
        <p:blipFill>
          <a:blip r:embed="rId2" cstate="print"/>
          <a:srcRect l="16406" t="10312" r="21484" b="44687"/>
          <a:stretch>
            <a:fillRect/>
          </a:stretch>
        </p:blipFill>
        <p:spPr bwMode="auto">
          <a:xfrm>
            <a:off x="785813" y="1857375"/>
            <a:ext cx="7572375" cy="3429000"/>
          </a:xfrm>
          <a:prstGeom prst="rect">
            <a:avLst/>
          </a:prstGeom>
          <a:noFill/>
          <a:ln w="9525">
            <a:noFill/>
            <a:miter lim="800000"/>
            <a:headEnd/>
            <a:tailEnd/>
          </a:ln>
        </p:spPr>
      </p:pic>
      <p:sp>
        <p:nvSpPr>
          <p:cNvPr id="150533" name="Rectangle 9"/>
          <p:cNvSpPr>
            <a:spLocks noChangeArrowheads="1"/>
          </p:cNvSpPr>
          <p:nvPr/>
        </p:nvSpPr>
        <p:spPr bwMode="auto">
          <a:xfrm>
            <a:off x="500063" y="3500438"/>
            <a:ext cx="2143125" cy="785812"/>
          </a:xfrm>
          <a:prstGeom prst="rect">
            <a:avLst/>
          </a:prstGeom>
          <a:solidFill>
            <a:schemeClr val="bg1"/>
          </a:solidFill>
          <a:ln w="9525" algn="ctr">
            <a:solidFill>
              <a:schemeClr val="bg1"/>
            </a:solidFill>
            <a:round/>
            <a:headEnd/>
            <a:tailEnd/>
          </a:ln>
        </p:spPr>
        <p:txBody>
          <a:bodyPr/>
          <a:lstStyle/>
          <a:p>
            <a:pPr eaLnBrk="0" hangingPunct="0"/>
            <a:endParaRPr lang="es-AR" sz="2400">
              <a:latin typeface="Trebuchet MS" pitchFamily="34" charset="0"/>
            </a:endParaRPr>
          </a:p>
        </p:txBody>
      </p:sp>
      <p:sp>
        <p:nvSpPr>
          <p:cNvPr id="150534" name="Oval 10"/>
          <p:cNvSpPr>
            <a:spLocks noChangeArrowheads="1"/>
          </p:cNvSpPr>
          <p:nvPr/>
        </p:nvSpPr>
        <p:spPr bwMode="auto">
          <a:xfrm>
            <a:off x="2571750" y="3214688"/>
            <a:ext cx="1428750" cy="428625"/>
          </a:xfrm>
          <a:prstGeom prst="ellipse">
            <a:avLst/>
          </a:prstGeom>
          <a:noFill/>
          <a:ln w="28575" algn="ctr">
            <a:solidFill>
              <a:srgbClr val="FF0000"/>
            </a:solidFill>
            <a:round/>
            <a:headEnd/>
            <a:tailEnd/>
          </a:ln>
        </p:spPr>
        <p:txBody>
          <a:bodyPr/>
          <a:lstStyle/>
          <a:p>
            <a:pPr eaLnBrk="0" hangingPunct="0"/>
            <a:endParaRPr lang="es-AR" sz="2400">
              <a:latin typeface="Trebuchet MS"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s-AR" smtClean="0"/>
              <a:t>Sensitividad - Crear una variable</a:t>
            </a:r>
            <a:endParaRPr lang="es-ES" smtClean="0"/>
          </a:p>
        </p:txBody>
      </p:sp>
      <p:sp>
        <p:nvSpPr>
          <p:cNvPr id="14339" name="Text Box 3"/>
          <p:cNvSpPr txBox="1">
            <a:spLocks noChangeArrowheads="1"/>
          </p:cNvSpPr>
          <p:nvPr/>
        </p:nvSpPr>
        <p:spPr bwMode="auto">
          <a:xfrm>
            <a:off x="428625" y="1152525"/>
            <a:ext cx="8464550" cy="4832350"/>
          </a:xfrm>
          <a:prstGeom prst="rect">
            <a:avLst/>
          </a:prstGeom>
          <a:noFill/>
          <a:ln w="9525">
            <a:noFill/>
            <a:miter lim="800000"/>
            <a:headEnd/>
            <a:tailEnd/>
          </a:ln>
        </p:spPr>
        <p:txBody>
          <a:bodyPr>
            <a:spAutoFit/>
          </a:bodyPr>
          <a:lstStyle/>
          <a:p>
            <a:pPr>
              <a:spcBef>
                <a:spcPct val="50000"/>
              </a:spcBef>
              <a:defRPr/>
            </a:pPr>
            <a:r>
              <a:rPr lang="es-AR" sz="1400" dirty="0">
                <a:solidFill>
                  <a:schemeClr val="accent2">
                    <a:lumMod val="75000"/>
                  </a:schemeClr>
                </a:solidFill>
              </a:rPr>
              <a:t>Las variables se utilizan para reemplazar un valor conocido (por ej. una probabilidad) por uno que desconocemos, por ejemplo, si desconocemos la probabilidad de que controlen, reemplazamos:</a:t>
            </a:r>
          </a:p>
          <a:p>
            <a:pPr>
              <a:spcBef>
                <a:spcPct val="50000"/>
              </a:spcBef>
              <a:defRPr/>
            </a:pPr>
            <a:endParaRPr lang="es-AR" sz="1400" dirty="0">
              <a:solidFill>
                <a:schemeClr val="accent2">
                  <a:lumMod val="75000"/>
                </a:schemeClr>
              </a:solidFill>
            </a:endParaRPr>
          </a:p>
          <a:p>
            <a:pPr>
              <a:spcBef>
                <a:spcPct val="50000"/>
              </a:spcBef>
              <a:defRPr/>
            </a:pPr>
            <a:endParaRPr lang="es-AR" sz="1400" dirty="0">
              <a:solidFill>
                <a:schemeClr val="accent2">
                  <a:lumMod val="75000"/>
                </a:schemeClr>
              </a:solidFill>
            </a:endParaRPr>
          </a:p>
          <a:p>
            <a:pPr>
              <a:spcBef>
                <a:spcPct val="50000"/>
              </a:spcBef>
              <a:defRPr/>
            </a:pPr>
            <a:endParaRPr lang="es-AR" sz="1400" dirty="0">
              <a:solidFill>
                <a:schemeClr val="accent2">
                  <a:lumMod val="75000"/>
                </a:schemeClr>
              </a:solidFill>
            </a:endParaRPr>
          </a:p>
          <a:p>
            <a:pPr>
              <a:defRPr/>
            </a:pPr>
            <a:endParaRPr lang="es-AR" sz="1400" dirty="0">
              <a:solidFill>
                <a:schemeClr val="accent2">
                  <a:lumMod val="75000"/>
                </a:schemeClr>
              </a:solidFill>
            </a:endParaRPr>
          </a:p>
          <a:p>
            <a:pPr>
              <a:defRPr/>
            </a:pPr>
            <a:endParaRPr lang="es-AR" sz="1400" dirty="0">
              <a:solidFill>
                <a:schemeClr val="accent2">
                  <a:lumMod val="75000"/>
                </a:schemeClr>
              </a:solidFill>
            </a:endParaRPr>
          </a:p>
          <a:p>
            <a:pPr>
              <a:defRPr/>
            </a:pPr>
            <a:endParaRPr lang="es-AR" sz="1400" dirty="0">
              <a:solidFill>
                <a:schemeClr val="accent2">
                  <a:lumMod val="75000"/>
                </a:schemeClr>
              </a:solidFill>
            </a:endParaRPr>
          </a:p>
          <a:p>
            <a:pPr>
              <a:defRPr/>
            </a:pPr>
            <a:r>
              <a:rPr lang="es-AR" sz="1400" dirty="0" err="1">
                <a:solidFill>
                  <a:schemeClr val="accent2">
                    <a:lumMod val="75000"/>
                  </a:schemeClr>
                </a:solidFill>
              </a:rPr>
              <a:t>TreeAge</a:t>
            </a:r>
            <a:r>
              <a:rPr lang="es-AR" sz="1400" dirty="0">
                <a:solidFill>
                  <a:schemeClr val="accent2">
                    <a:lumMod val="75000"/>
                  </a:schemeClr>
                </a:solidFill>
              </a:rPr>
              <a:t> crea automáticamente una variable con el nombre “</a:t>
            </a:r>
            <a:r>
              <a:rPr lang="es-AR" sz="1400" dirty="0" err="1">
                <a:solidFill>
                  <a:schemeClr val="accent2">
                    <a:lumMod val="75000"/>
                  </a:schemeClr>
                </a:solidFill>
              </a:rPr>
              <a:t>prob_controlen</a:t>
            </a:r>
            <a:r>
              <a:rPr lang="es-AR" sz="1400" dirty="0">
                <a:solidFill>
                  <a:schemeClr val="accent2">
                    <a:lumMod val="75000"/>
                  </a:schemeClr>
                </a:solidFill>
              </a:rPr>
              <a:t>” y nos permite definir valores máximos o mínimos que puede tomar. Para que pueda usarse, debe definirse marcando la opción “Define </a:t>
            </a:r>
            <a:r>
              <a:rPr lang="es-AR" sz="1400" dirty="0" err="1">
                <a:solidFill>
                  <a:schemeClr val="accent2">
                    <a:lumMod val="75000"/>
                  </a:schemeClr>
                </a:solidFill>
              </a:rPr>
              <a:t>numerically</a:t>
            </a:r>
            <a:r>
              <a:rPr lang="es-AR" sz="1400" dirty="0">
                <a:solidFill>
                  <a:schemeClr val="accent2">
                    <a:lumMod val="75000"/>
                  </a:schemeClr>
                </a:solidFill>
              </a:rPr>
              <a:t> at </a:t>
            </a:r>
            <a:r>
              <a:rPr lang="es-AR" sz="1400" dirty="0" err="1">
                <a:solidFill>
                  <a:schemeClr val="accent2">
                    <a:lumMod val="75000"/>
                  </a:schemeClr>
                </a:solidFill>
              </a:rPr>
              <a:t>root</a:t>
            </a:r>
            <a:r>
              <a:rPr lang="es-AR" sz="1400" dirty="0">
                <a:solidFill>
                  <a:schemeClr val="accent2">
                    <a:lumMod val="75000"/>
                  </a:schemeClr>
                </a:solidFill>
              </a:rPr>
              <a:t>”</a:t>
            </a:r>
          </a:p>
          <a:p>
            <a:pPr marL="342900" indent="-342900">
              <a:defRPr/>
            </a:pPr>
            <a:endParaRPr lang="es-AR" sz="1400" dirty="0">
              <a:solidFill>
                <a:schemeClr val="accent2">
                  <a:lumMod val="75000"/>
                </a:schemeClr>
              </a:solidFill>
            </a:endParaRPr>
          </a:p>
          <a:p>
            <a:pPr marL="342900" indent="-342900">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a:p>
            <a:pPr marL="342900" indent="-342900">
              <a:spcBef>
                <a:spcPct val="50000"/>
              </a:spcBef>
              <a:defRPr/>
            </a:pPr>
            <a:endParaRPr lang="es-AR" sz="1400" dirty="0">
              <a:solidFill>
                <a:schemeClr val="accent2">
                  <a:lumMod val="75000"/>
                </a:schemeClr>
              </a:solidFill>
            </a:endParaRPr>
          </a:p>
        </p:txBody>
      </p:sp>
      <p:pic>
        <p:nvPicPr>
          <p:cNvPr id="173060" name="Picture 1"/>
          <p:cNvPicPr>
            <a:picLocks noChangeAspect="1" noChangeArrowheads="1"/>
          </p:cNvPicPr>
          <p:nvPr/>
        </p:nvPicPr>
        <p:blipFill>
          <a:blip r:embed="rId2" cstate="print"/>
          <a:srcRect l="28125" t="11250" r="30859" b="48438"/>
          <a:stretch>
            <a:fillRect/>
          </a:stretch>
        </p:blipFill>
        <p:spPr bwMode="auto">
          <a:xfrm>
            <a:off x="2786063" y="3929063"/>
            <a:ext cx="3500437" cy="2151062"/>
          </a:xfrm>
          <a:prstGeom prst="rect">
            <a:avLst/>
          </a:prstGeom>
          <a:noFill/>
          <a:ln w="9525">
            <a:noFill/>
            <a:miter lim="800000"/>
            <a:headEnd/>
            <a:tailEnd/>
          </a:ln>
        </p:spPr>
      </p:pic>
      <p:pic>
        <p:nvPicPr>
          <p:cNvPr id="173061" name="Picture 2"/>
          <p:cNvPicPr>
            <a:picLocks noChangeAspect="1" noChangeArrowheads="1"/>
          </p:cNvPicPr>
          <p:nvPr/>
        </p:nvPicPr>
        <p:blipFill>
          <a:blip r:embed="rId3" cstate="print"/>
          <a:srcRect l="18359" t="23749" r="42969" b="61250"/>
          <a:stretch>
            <a:fillRect/>
          </a:stretch>
        </p:blipFill>
        <p:spPr bwMode="auto">
          <a:xfrm>
            <a:off x="2286000" y="1857375"/>
            <a:ext cx="4714875" cy="1143000"/>
          </a:xfrm>
          <a:prstGeom prst="rect">
            <a:avLst/>
          </a:prstGeom>
          <a:noFill/>
          <a:ln w="9525">
            <a:noFill/>
            <a:miter lim="800000"/>
            <a:headEnd/>
            <a:tailEnd/>
          </a:ln>
        </p:spPr>
      </p:pic>
      <p:sp>
        <p:nvSpPr>
          <p:cNvPr id="173062" name="Oval 7"/>
          <p:cNvSpPr>
            <a:spLocks noChangeArrowheads="1"/>
          </p:cNvSpPr>
          <p:nvPr/>
        </p:nvSpPr>
        <p:spPr bwMode="auto">
          <a:xfrm>
            <a:off x="4643438" y="4572000"/>
            <a:ext cx="1000125" cy="214313"/>
          </a:xfrm>
          <a:prstGeom prst="ellipse">
            <a:avLst/>
          </a:prstGeom>
          <a:noFill/>
          <a:ln w="9525" algn="ctr">
            <a:solidFill>
              <a:srgbClr val="FF0000"/>
            </a:solidFill>
            <a:round/>
            <a:headEnd/>
            <a:tailEnd/>
          </a:ln>
        </p:spPr>
        <p:txBody>
          <a:bodyPr/>
          <a:lstStyle/>
          <a:p>
            <a:pPr eaLnBrk="0" hangingPunct="0"/>
            <a:endParaRPr lang="es-AR" sz="2400">
              <a:latin typeface="Trebuchet MS" pitchFamily="34" charset="0"/>
            </a:endParaRPr>
          </a:p>
        </p:txBody>
      </p:sp>
      <p:sp>
        <p:nvSpPr>
          <p:cNvPr id="173063" name="Oval 8"/>
          <p:cNvSpPr>
            <a:spLocks noChangeArrowheads="1"/>
          </p:cNvSpPr>
          <p:nvPr/>
        </p:nvSpPr>
        <p:spPr bwMode="auto">
          <a:xfrm>
            <a:off x="3286125" y="4500563"/>
            <a:ext cx="1357313" cy="285750"/>
          </a:xfrm>
          <a:prstGeom prst="ellipse">
            <a:avLst/>
          </a:prstGeom>
          <a:noFill/>
          <a:ln w="9525" algn="ctr">
            <a:solidFill>
              <a:srgbClr val="FF0000"/>
            </a:solidFill>
            <a:round/>
            <a:headEnd/>
            <a:tailEnd/>
          </a:ln>
        </p:spPr>
        <p:txBody>
          <a:bodyPr/>
          <a:lstStyle/>
          <a:p>
            <a:pPr eaLnBrk="0" hangingPunct="0"/>
            <a:endParaRPr lang="es-AR" sz="2400">
              <a:latin typeface="Trebuchet MS" pitchFamily="34" charset="0"/>
            </a:endParaRPr>
          </a:p>
        </p:txBody>
      </p:sp>
      <p:sp>
        <p:nvSpPr>
          <p:cNvPr id="173064" name="Oval 9"/>
          <p:cNvSpPr>
            <a:spLocks noChangeArrowheads="1"/>
          </p:cNvSpPr>
          <p:nvPr/>
        </p:nvSpPr>
        <p:spPr bwMode="auto">
          <a:xfrm>
            <a:off x="3357563" y="5286375"/>
            <a:ext cx="785812" cy="428625"/>
          </a:xfrm>
          <a:prstGeom prst="ellipse">
            <a:avLst/>
          </a:prstGeom>
          <a:noFill/>
          <a:ln w="9525" algn="ctr">
            <a:solidFill>
              <a:srgbClr val="FF0000"/>
            </a:solidFill>
            <a:round/>
            <a:headEnd/>
            <a:tailEnd/>
          </a:ln>
        </p:spPr>
        <p:txBody>
          <a:bodyPr/>
          <a:lstStyle/>
          <a:p>
            <a:pPr eaLnBrk="0" hangingPunct="0"/>
            <a:endParaRPr lang="es-AR" sz="2400">
              <a:latin typeface="Trebuchet M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3"/>
          <p:cNvPicPr>
            <a:picLocks noChangeAspect="1" noChangeArrowheads="1"/>
          </p:cNvPicPr>
          <p:nvPr/>
        </p:nvPicPr>
        <p:blipFill>
          <a:blip r:embed="rId2" cstate="print"/>
          <a:srcRect r="74544" b="73636"/>
          <a:stretch>
            <a:fillRect/>
          </a:stretch>
        </p:blipFill>
        <p:spPr bwMode="auto">
          <a:xfrm>
            <a:off x="3500438" y="4214813"/>
            <a:ext cx="2714625" cy="1755775"/>
          </a:xfrm>
          <a:prstGeom prst="rect">
            <a:avLst/>
          </a:prstGeom>
          <a:noFill/>
          <a:ln w="9525">
            <a:noFill/>
            <a:miter lim="800000"/>
            <a:headEnd/>
            <a:tailEnd/>
          </a:ln>
        </p:spPr>
      </p:pic>
      <p:sp>
        <p:nvSpPr>
          <p:cNvPr id="174083" name="Rectangle 2"/>
          <p:cNvSpPr>
            <a:spLocks noGrp="1" noChangeArrowheads="1"/>
          </p:cNvSpPr>
          <p:nvPr>
            <p:ph type="title"/>
          </p:nvPr>
        </p:nvSpPr>
        <p:spPr/>
        <p:txBody>
          <a:bodyPr/>
          <a:lstStyle/>
          <a:p>
            <a:r>
              <a:rPr lang="es-AR" smtClean="0"/>
              <a:t>Análisis de sensitividad</a:t>
            </a:r>
            <a:endParaRPr lang="es-ES" smtClean="0"/>
          </a:p>
        </p:txBody>
      </p:sp>
      <p:sp>
        <p:nvSpPr>
          <p:cNvPr id="15363" name="Text Box 3"/>
          <p:cNvSpPr txBox="1">
            <a:spLocks noChangeArrowheads="1"/>
          </p:cNvSpPr>
          <p:nvPr/>
        </p:nvSpPr>
        <p:spPr bwMode="auto">
          <a:xfrm>
            <a:off x="428625" y="1243013"/>
            <a:ext cx="8464550" cy="4832350"/>
          </a:xfrm>
          <a:prstGeom prst="rect">
            <a:avLst/>
          </a:prstGeom>
          <a:noFill/>
          <a:ln w="9525">
            <a:noFill/>
            <a:miter lim="800000"/>
            <a:headEnd/>
            <a:tailEnd/>
          </a:ln>
        </p:spPr>
        <p:txBody>
          <a:bodyPr>
            <a:spAutoFit/>
          </a:bodyPr>
          <a:lstStyle/>
          <a:p>
            <a:pPr algn="just">
              <a:spcBef>
                <a:spcPct val="50000"/>
              </a:spcBef>
              <a:defRPr/>
            </a:pPr>
            <a:r>
              <a:rPr lang="es-AR" sz="1400" dirty="0">
                <a:solidFill>
                  <a:schemeClr val="accent2">
                    <a:lumMod val="75000"/>
                  </a:schemeClr>
                </a:solidFill>
              </a:rPr>
              <a:t>Una vez definida la variable, uno podría preguntarse: Para qué valores de probabilidad que me ‘controlen’ me resulta más atractiva la alternativa evadir impuesto al 100%? En qué valores debería considerar otras alternativas?</a:t>
            </a:r>
          </a:p>
          <a:p>
            <a:pPr algn="just">
              <a:spcBef>
                <a:spcPct val="50000"/>
              </a:spcBef>
              <a:defRPr/>
            </a:pPr>
            <a:r>
              <a:rPr lang="es-AR" sz="1400" dirty="0">
                <a:solidFill>
                  <a:schemeClr val="accent2">
                    <a:lumMod val="75000"/>
                  </a:schemeClr>
                </a:solidFill>
              </a:rPr>
              <a:t>Para realizar un análisis de sensitividad sobre la variable “</a:t>
            </a:r>
            <a:r>
              <a:rPr lang="es-AR" sz="1400" dirty="0" err="1">
                <a:solidFill>
                  <a:schemeClr val="accent2">
                    <a:lumMod val="75000"/>
                  </a:schemeClr>
                </a:solidFill>
              </a:rPr>
              <a:t>prob_controlen</a:t>
            </a:r>
            <a:r>
              <a:rPr lang="es-AR" sz="1400" dirty="0">
                <a:solidFill>
                  <a:schemeClr val="accent2">
                    <a:lumMod val="75000"/>
                  </a:schemeClr>
                </a:solidFill>
              </a:rPr>
              <a:t>”, se debe elegir la siguiente opción:</a:t>
            </a:r>
          </a:p>
          <a:p>
            <a:pPr marL="342900" indent="-342900" algn="just">
              <a:spcBef>
                <a:spcPct val="50000"/>
              </a:spcBef>
              <a:buFontTx/>
              <a:buAutoNum type="arabicPeriod"/>
              <a:defRPr/>
            </a:pPr>
            <a:endParaRPr lang="es-AR" sz="1400" dirty="0">
              <a:solidFill>
                <a:schemeClr val="accent2">
                  <a:lumMod val="75000"/>
                </a:schemeClr>
              </a:solidFill>
            </a:endParaRPr>
          </a:p>
          <a:p>
            <a:pPr marL="342900" indent="-342900" algn="just">
              <a:spcBef>
                <a:spcPct val="50000"/>
              </a:spcBef>
              <a:buFontTx/>
              <a:buAutoNum type="arabicPeriod"/>
              <a:defRPr/>
            </a:pPr>
            <a:endParaRPr lang="es-AR" sz="1400" dirty="0">
              <a:solidFill>
                <a:schemeClr val="accent2">
                  <a:lumMod val="75000"/>
                </a:schemeClr>
              </a:solidFill>
            </a:endParaRPr>
          </a:p>
          <a:p>
            <a:pPr marL="342900" indent="-342900" algn="just">
              <a:defRPr/>
            </a:pPr>
            <a:r>
              <a:rPr lang="es-AR" sz="1400" dirty="0">
                <a:solidFill>
                  <a:schemeClr val="accent2">
                    <a:lumMod val="75000"/>
                  </a:schemeClr>
                </a:solidFill>
              </a:rPr>
              <a:t>. </a:t>
            </a:r>
          </a:p>
          <a:p>
            <a:pPr marL="342900" indent="-342900" algn="just">
              <a:defRPr/>
            </a:pPr>
            <a:r>
              <a:rPr lang="es-AR" sz="1400" dirty="0">
                <a:solidFill>
                  <a:schemeClr val="accent2">
                    <a:lumMod val="75000"/>
                  </a:schemeClr>
                </a:solidFill>
              </a:rPr>
              <a:t>	</a:t>
            </a:r>
          </a:p>
          <a:p>
            <a:pPr algn="just">
              <a:defRPr/>
            </a:pPr>
            <a:r>
              <a:rPr lang="es-AR" sz="1400" dirty="0">
                <a:solidFill>
                  <a:schemeClr val="accent2">
                    <a:lumMod val="75000"/>
                  </a:schemeClr>
                </a:solidFill>
              </a:rPr>
              <a:t>Luego, se debe elegir sobre qué variable del árbol se desea realizar el análisis, y cuantos intervalos se desean (por ejemplo, en esta variable que se definió entre 0 y 1, se eligen 20 intervalos, de 0,05 cada uno)</a:t>
            </a:r>
          </a:p>
          <a:p>
            <a:pPr marL="342900" indent="-342900" algn="just">
              <a:defRPr/>
            </a:pPr>
            <a:endParaRPr lang="es-AR" sz="1400" dirty="0">
              <a:solidFill>
                <a:schemeClr val="accent2">
                  <a:lumMod val="75000"/>
                </a:schemeClr>
              </a:solidFill>
            </a:endParaRPr>
          </a:p>
          <a:p>
            <a:pPr marL="342900" indent="-342900" algn="just">
              <a:spcBef>
                <a:spcPct val="50000"/>
              </a:spcBef>
              <a:defRPr/>
            </a:pPr>
            <a:endParaRPr lang="es-AR" sz="1400" dirty="0">
              <a:solidFill>
                <a:schemeClr val="accent2">
                  <a:lumMod val="75000"/>
                </a:schemeClr>
              </a:solidFill>
            </a:endParaRPr>
          </a:p>
          <a:p>
            <a:pPr marL="342900" indent="-342900" algn="just">
              <a:spcBef>
                <a:spcPct val="50000"/>
              </a:spcBef>
              <a:defRPr/>
            </a:pPr>
            <a:endParaRPr lang="es-AR" sz="1400" dirty="0">
              <a:solidFill>
                <a:schemeClr val="accent2">
                  <a:lumMod val="75000"/>
                </a:schemeClr>
              </a:solidFill>
            </a:endParaRPr>
          </a:p>
          <a:p>
            <a:pPr marL="342900" indent="-342900" algn="just">
              <a:spcBef>
                <a:spcPct val="50000"/>
              </a:spcBef>
              <a:defRPr/>
            </a:pPr>
            <a:endParaRPr lang="es-AR" sz="1400" dirty="0">
              <a:solidFill>
                <a:schemeClr val="accent2">
                  <a:lumMod val="75000"/>
                </a:schemeClr>
              </a:solidFill>
            </a:endParaRPr>
          </a:p>
          <a:p>
            <a:pPr marL="342900" indent="-342900" algn="just">
              <a:spcBef>
                <a:spcPct val="50000"/>
              </a:spcBef>
              <a:defRPr/>
            </a:pPr>
            <a:endParaRPr lang="es-AR" sz="1400" dirty="0">
              <a:solidFill>
                <a:schemeClr val="accent2">
                  <a:lumMod val="75000"/>
                </a:schemeClr>
              </a:solidFill>
            </a:endParaRPr>
          </a:p>
          <a:p>
            <a:pPr marL="342900" indent="-342900" algn="just">
              <a:spcBef>
                <a:spcPct val="50000"/>
              </a:spcBef>
              <a:defRPr/>
            </a:pPr>
            <a:endParaRPr lang="es-AR" sz="1400" dirty="0">
              <a:solidFill>
                <a:schemeClr val="accent2">
                  <a:lumMod val="75000"/>
                </a:schemeClr>
              </a:solidFill>
            </a:endParaRPr>
          </a:p>
        </p:txBody>
      </p:sp>
      <p:pic>
        <p:nvPicPr>
          <p:cNvPr id="174085" name="Picture 6"/>
          <p:cNvPicPr>
            <a:picLocks noChangeAspect="1" noChangeArrowheads="1"/>
          </p:cNvPicPr>
          <p:nvPr/>
        </p:nvPicPr>
        <p:blipFill>
          <a:blip r:embed="rId3" cstate="print"/>
          <a:srcRect/>
          <a:stretch>
            <a:fillRect/>
          </a:stretch>
        </p:blipFill>
        <p:spPr bwMode="auto">
          <a:xfrm>
            <a:off x="2214563" y="2500313"/>
            <a:ext cx="4667250" cy="838200"/>
          </a:xfrm>
          <a:prstGeom prst="rect">
            <a:avLst/>
          </a:prstGeom>
          <a:noFill/>
          <a:ln w="9525">
            <a:noFill/>
            <a:miter lim="800000"/>
            <a:headEnd/>
            <a:tailEnd/>
          </a:ln>
        </p:spPr>
      </p:pic>
      <p:sp>
        <p:nvSpPr>
          <p:cNvPr id="174086" name="Oval 6"/>
          <p:cNvSpPr>
            <a:spLocks noChangeArrowheads="1"/>
          </p:cNvSpPr>
          <p:nvPr/>
        </p:nvSpPr>
        <p:spPr bwMode="auto">
          <a:xfrm>
            <a:off x="4071938" y="5072063"/>
            <a:ext cx="357187" cy="500062"/>
          </a:xfrm>
          <a:prstGeom prst="ellipse">
            <a:avLst/>
          </a:prstGeom>
          <a:noFill/>
          <a:ln w="9525" algn="ctr">
            <a:solidFill>
              <a:srgbClr val="FF0000"/>
            </a:solidFill>
            <a:round/>
            <a:headEnd/>
            <a:tailEnd/>
          </a:ln>
        </p:spPr>
        <p:txBody>
          <a:bodyPr/>
          <a:lstStyle/>
          <a:p>
            <a:pPr eaLnBrk="0" hangingPunct="0"/>
            <a:endParaRPr lang="es-AR" sz="2400">
              <a:latin typeface="Trebuchet MS" pitchFamily="34" charset="0"/>
            </a:endParaRPr>
          </a:p>
        </p:txBody>
      </p:sp>
      <p:sp>
        <p:nvSpPr>
          <p:cNvPr id="174087" name="Oval 7"/>
          <p:cNvSpPr>
            <a:spLocks noChangeArrowheads="1"/>
          </p:cNvSpPr>
          <p:nvPr/>
        </p:nvSpPr>
        <p:spPr bwMode="auto">
          <a:xfrm>
            <a:off x="4357688" y="4714875"/>
            <a:ext cx="785812" cy="285750"/>
          </a:xfrm>
          <a:prstGeom prst="ellipse">
            <a:avLst/>
          </a:prstGeom>
          <a:noFill/>
          <a:ln w="9525" algn="ctr">
            <a:solidFill>
              <a:srgbClr val="FF0000"/>
            </a:solidFill>
            <a:round/>
            <a:headEnd/>
            <a:tailEnd/>
          </a:ln>
        </p:spPr>
        <p:txBody>
          <a:bodyPr/>
          <a:lstStyle/>
          <a:p>
            <a:pPr eaLnBrk="0" hangingPunct="0"/>
            <a:endParaRPr lang="es-AR" sz="2400">
              <a:latin typeface="Trebuchet MS"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5"/>
          <p:cNvPicPr>
            <a:picLocks noChangeAspect="1" noChangeArrowheads="1"/>
          </p:cNvPicPr>
          <p:nvPr/>
        </p:nvPicPr>
        <p:blipFill>
          <a:blip r:embed="rId2" cstate="print"/>
          <a:srcRect t="12187" r="56055" b="43750"/>
          <a:stretch>
            <a:fillRect/>
          </a:stretch>
        </p:blipFill>
        <p:spPr bwMode="auto">
          <a:xfrm>
            <a:off x="3786188" y="2857500"/>
            <a:ext cx="5357812" cy="3357563"/>
          </a:xfrm>
          <a:prstGeom prst="rect">
            <a:avLst/>
          </a:prstGeom>
          <a:noFill/>
          <a:ln w="9525">
            <a:noFill/>
            <a:miter lim="800000"/>
            <a:headEnd/>
            <a:tailEnd/>
          </a:ln>
        </p:spPr>
      </p:pic>
      <p:sp>
        <p:nvSpPr>
          <p:cNvPr id="9" name="Text Box 3"/>
          <p:cNvSpPr txBox="1">
            <a:spLocks noChangeArrowheads="1"/>
          </p:cNvSpPr>
          <p:nvPr/>
        </p:nvSpPr>
        <p:spPr bwMode="auto">
          <a:xfrm>
            <a:off x="358775" y="1220788"/>
            <a:ext cx="8642350" cy="4494212"/>
          </a:xfrm>
          <a:prstGeom prst="rect">
            <a:avLst/>
          </a:prstGeom>
          <a:noFill/>
          <a:ln w="9525">
            <a:noFill/>
            <a:miter lim="800000"/>
            <a:headEnd/>
            <a:tailEnd/>
          </a:ln>
        </p:spPr>
        <p:txBody>
          <a:bodyPr>
            <a:spAutoFit/>
          </a:bodyPr>
          <a:lstStyle/>
          <a:p>
            <a:pPr marL="342900" indent="-342900">
              <a:spcBef>
                <a:spcPct val="50000"/>
              </a:spcBef>
              <a:defRPr/>
            </a:pPr>
            <a:r>
              <a:rPr lang="es-AR" sz="1600" dirty="0">
                <a:solidFill>
                  <a:schemeClr val="accent2">
                    <a:lumMod val="75000"/>
                  </a:schemeClr>
                </a:solidFill>
              </a:rPr>
              <a:t>Realizamos un análisis de sensitividad sobre una variable: Controlen</a:t>
            </a: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p:txBody>
      </p:sp>
      <p:sp>
        <p:nvSpPr>
          <p:cNvPr id="10" name="TextBox 9"/>
          <p:cNvSpPr txBox="1"/>
          <p:nvPr/>
        </p:nvSpPr>
        <p:spPr>
          <a:xfrm>
            <a:off x="500063" y="4276725"/>
            <a:ext cx="3071812" cy="938213"/>
          </a:xfrm>
          <a:prstGeom prst="rect">
            <a:avLst/>
          </a:prstGeom>
          <a:noFill/>
        </p:spPr>
        <p:txBody>
          <a:bodyPr>
            <a:spAutoFit/>
          </a:bodyPr>
          <a:lstStyle/>
          <a:p>
            <a:pPr algn="just">
              <a:defRPr/>
            </a:pPr>
            <a:r>
              <a:rPr lang="es-AR" sz="1100" dirty="0">
                <a:solidFill>
                  <a:schemeClr val="accent2">
                    <a:lumMod val="75000"/>
                  </a:schemeClr>
                </a:solidFill>
              </a:rPr>
              <a:t>El gráfico indica que hasta una probabilidad de 0,9 la alternativa preferida es evadir 100%, mientras que siendo mayor a 0,9 se prefiere evadir 60%.</a:t>
            </a:r>
          </a:p>
          <a:p>
            <a:pPr algn="just">
              <a:defRPr/>
            </a:pPr>
            <a:endParaRPr lang="es-AR" sz="1100" dirty="0">
              <a:solidFill>
                <a:schemeClr val="accent2">
                  <a:lumMod val="75000"/>
                </a:schemeClr>
              </a:solidFill>
            </a:endParaRPr>
          </a:p>
        </p:txBody>
      </p:sp>
      <p:sp>
        <p:nvSpPr>
          <p:cNvPr id="11" name="TextBox 10"/>
          <p:cNvSpPr txBox="1"/>
          <p:nvPr/>
        </p:nvSpPr>
        <p:spPr>
          <a:xfrm>
            <a:off x="857250" y="5072063"/>
            <a:ext cx="2579688" cy="307975"/>
          </a:xfrm>
          <a:prstGeom prst="rect">
            <a:avLst/>
          </a:prstGeom>
          <a:noFill/>
        </p:spPr>
        <p:txBody>
          <a:bodyPr wrap="none">
            <a:spAutoFit/>
          </a:bodyPr>
          <a:lstStyle/>
          <a:p>
            <a:pPr>
              <a:defRPr/>
            </a:pPr>
            <a:r>
              <a:rPr lang="es-AR" sz="1400" dirty="0">
                <a:solidFill>
                  <a:schemeClr val="accent2">
                    <a:lumMod val="75000"/>
                  </a:schemeClr>
                </a:solidFill>
              </a:rPr>
              <a:t>¿ </a:t>
            </a:r>
            <a:r>
              <a:rPr lang="es-AR" sz="1400" b="1" dirty="0">
                <a:solidFill>
                  <a:schemeClr val="accent2">
                    <a:lumMod val="75000"/>
                  </a:schemeClr>
                </a:solidFill>
              </a:rPr>
              <a:t>Qué implica esté análisis?</a:t>
            </a:r>
          </a:p>
        </p:txBody>
      </p:sp>
      <p:sp>
        <p:nvSpPr>
          <p:cNvPr id="12" name="Rectangle 2"/>
          <p:cNvSpPr txBox="1">
            <a:spLocks noChangeArrowheads="1"/>
          </p:cNvSpPr>
          <p:nvPr/>
        </p:nvSpPr>
        <p:spPr>
          <a:xfrm>
            <a:off x="468313" y="430213"/>
            <a:ext cx="8251825" cy="512762"/>
          </a:xfrm>
          <a:prstGeom prst="rect">
            <a:avLst/>
          </a:prstGeom>
        </p:spPr>
        <p:txBody>
          <a:bodyPr/>
          <a:lstStyle/>
          <a:p>
            <a:pPr eaLnBrk="0" hangingPunct="0">
              <a:defRPr/>
            </a:pPr>
            <a:r>
              <a:rPr lang="es-AR" sz="2400" kern="0" dirty="0">
                <a:solidFill>
                  <a:schemeClr val="bg1"/>
                </a:solidFill>
                <a:latin typeface="+mj-lt"/>
                <a:ea typeface="+mj-ea"/>
                <a:cs typeface="+mj-cs"/>
              </a:rPr>
              <a:t>Análisis de </a:t>
            </a:r>
            <a:r>
              <a:rPr lang="es-AR" sz="2400" kern="0" dirty="0" err="1">
                <a:solidFill>
                  <a:schemeClr val="bg1"/>
                </a:solidFill>
                <a:latin typeface="+mj-lt"/>
                <a:ea typeface="+mj-ea"/>
                <a:cs typeface="+mj-cs"/>
              </a:rPr>
              <a:t>sensitividad</a:t>
            </a:r>
            <a:r>
              <a:rPr lang="es-AR" sz="2400" kern="0" dirty="0">
                <a:solidFill>
                  <a:schemeClr val="bg1"/>
                </a:solidFill>
                <a:latin typeface="+mj-lt"/>
                <a:ea typeface="+mj-ea"/>
                <a:cs typeface="+mj-cs"/>
              </a:rPr>
              <a:t>- 1 variable</a:t>
            </a:r>
            <a:endParaRPr lang="es-ES" sz="2400" kern="0" dirty="0">
              <a:solidFill>
                <a:schemeClr val="bg1"/>
              </a:solidFill>
              <a:latin typeface="+mj-lt"/>
              <a:ea typeface="+mj-ea"/>
              <a:cs typeface="+mj-cs"/>
            </a:endParaRPr>
          </a:p>
        </p:txBody>
      </p:sp>
      <p:pic>
        <p:nvPicPr>
          <p:cNvPr id="175111" name="Picture 6"/>
          <p:cNvPicPr>
            <a:picLocks noChangeAspect="1" noChangeArrowheads="1"/>
          </p:cNvPicPr>
          <p:nvPr/>
        </p:nvPicPr>
        <p:blipFill>
          <a:blip r:embed="rId3" cstate="print"/>
          <a:srcRect l="16016" t="9686" r="31807" b="46803"/>
          <a:stretch>
            <a:fillRect/>
          </a:stretch>
        </p:blipFill>
        <p:spPr bwMode="auto">
          <a:xfrm>
            <a:off x="428625" y="1500188"/>
            <a:ext cx="4000500" cy="2084387"/>
          </a:xfrm>
          <a:prstGeom prst="rect">
            <a:avLst/>
          </a:prstGeom>
          <a:noFill/>
          <a:ln w="9525">
            <a:noFill/>
            <a:miter lim="800000"/>
            <a:headEnd/>
            <a:tailEnd/>
          </a:ln>
        </p:spPr>
      </p:pic>
      <p:sp>
        <p:nvSpPr>
          <p:cNvPr id="175112" name="TextBox 12"/>
          <p:cNvSpPr txBox="1">
            <a:spLocks noChangeArrowheads="1"/>
          </p:cNvSpPr>
          <p:nvPr/>
        </p:nvSpPr>
        <p:spPr bwMode="auto">
          <a:xfrm>
            <a:off x="2571750" y="1866900"/>
            <a:ext cx="214313" cy="276225"/>
          </a:xfrm>
          <a:prstGeom prst="rect">
            <a:avLst/>
          </a:prstGeom>
          <a:noFill/>
          <a:ln w="9525">
            <a:noFill/>
            <a:miter lim="800000"/>
            <a:headEnd/>
            <a:tailEnd/>
          </a:ln>
        </p:spPr>
        <p:txBody>
          <a:bodyPr>
            <a:spAutoFit/>
          </a:bodyPr>
          <a:lstStyle/>
          <a:p>
            <a:r>
              <a:rPr lang="en-US" sz="1200">
                <a:solidFill>
                  <a:srgbClr val="FF0000"/>
                </a:solidFill>
              </a:rPr>
              <a:t>1</a:t>
            </a:r>
          </a:p>
        </p:txBody>
      </p:sp>
      <p:sp>
        <p:nvSpPr>
          <p:cNvPr id="175113" name="Rounded Rectangle 14"/>
          <p:cNvSpPr>
            <a:spLocks noChangeArrowheads="1"/>
          </p:cNvSpPr>
          <p:nvPr/>
        </p:nvSpPr>
        <p:spPr bwMode="auto">
          <a:xfrm>
            <a:off x="2357438" y="1857375"/>
            <a:ext cx="714375" cy="1857375"/>
          </a:xfrm>
          <a:prstGeom prst="roundRect">
            <a:avLst>
              <a:gd name="adj" fmla="val 16667"/>
            </a:avLst>
          </a:prstGeom>
          <a:noFill/>
          <a:ln w="9525" algn="ctr">
            <a:solidFill>
              <a:srgbClr val="FF0000"/>
            </a:solidFill>
            <a:prstDash val="dash"/>
            <a:round/>
            <a:headEnd/>
            <a:tailEnd/>
          </a:ln>
        </p:spPr>
        <p:txBody>
          <a:bodyPr/>
          <a:lstStyle/>
          <a:p>
            <a:pPr eaLnBrk="0" hangingPunct="0"/>
            <a:endParaRPr lang="es-AR" sz="2400">
              <a:latin typeface="Trebuchet MS"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2" cstate="print"/>
          <a:srcRect l="16992" t="10312" r="25000" b="43750"/>
          <a:stretch>
            <a:fillRect/>
          </a:stretch>
        </p:blipFill>
        <p:spPr bwMode="auto">
          <a:xfrm>
            <a:off x="500063" y="1643063"/>
            <a:ext cx="4618037" cy="2286000"/>
          </a:xfrm>
          <a:prstGeom prst="rect">
            <a:avLst/>
          </a:prstGeom>
          <a:noFill/>
          <a:ln w="9525">
            <a:noFill/>
            <a:miter lim="800000"/>
            <a:headEnd/>
            <a:tailEnd/>
          </a:ln>
        </p:spPr>
      </p:pic>
      <p:sp>
        <p:nvSpPr>
          <p:cNvPr id="9" name="Text Box 3"/>
          <p:cNvSpPr txBox="1">
            <a:spLocks noChangeArrowheads="1"/>
          </p:cNvSpPr>
          <p:nvPr/>
        </p:nvSpPr>
        <p:spPr bwMode="auto">
          <a:xfrm>
            <a:off x="285750" y="1220788"/>
            <a:ext cx="8642350" cy="4494212"/>
          </a:xfrm>
          <a:prstGeom prst="rect">
            <a:avLst/>
          </a:prstGeom>
          <a:noFill/>
          <a:ln w="9525">
            <a:noFill/>
            <a:miter lim="800000"/>
            <a:headEnd/>
            <a:tailEnd/>
          </a:ln>
        </p:spPr>
        <p:txBody>
          <a:bodyPr>
            <a:spAutoFit/>
          </a:bodyPr>
          <a:lstStyle/>
          <a:p>
            <a:pPr marL="342900" indent="-342900">
              <a:spcBef>
                <a:spcPct val="50000"/>
              </a:spcBef>
              <a:defRPr/>
            </a:pPr>
            <a:r>
              <a:rPr lang="es-AR" sz="1600" dirty="0">
                <a:solidFill>
                  <a:schemeClr val="accent2">
                    <a:lumMod val="75000"/>
                  </a:schemeClr>
                </a:solidFill>
              </a:rPr>
              <a:t>Realizamos un análisis de sensitividad sobre una variable: Controlen</a:t>
            </a: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p:txBody>
      </p:sp>
      <p:sp>
        <p:nvSpPr>
          <p:cNvPr id="10" name="TextBox 9"/>
          <p:cNvSpPr txBox="1"/>
          <p:nvPr/>
        </p:nvSpPr>
        <p:spPr>
          <a:xfrm>
            <a:off x="428625" y="4357688"/>
            <a:ext cx="3643313" cy="938212"/>
          </a:xfrm>
          <a:prstGeom prst="rect">
            <a:avLst/>
          </a:prstGeom>
          <a:noFill/>
        </p:spPr>
        <p:txBody>
          <a:bodyPr>
            <a:spAutoFit/>
          </a:bodyPr>
          <a:lstStyle/>
          <a:p>
            <a:pPr algn="just">
              <a:defRPr/>
            </a:pPr>
            <a:r>
              <a:rPr lang="es-AR" sz="1100" dirty="0">
                <a:solidFill>
                  <a:schemeClr val="accent2">
                    <a:lumMod val="75000"/>
                  </a:schemeClr>
                </a:solidFill>
              </a:rPr>
              <a:t>El gráfico indica que cuando las probabilidades que me detecten y que me controlen son altas, es preferible evadir el 60% mientras que de ser bajas es preferible evadir 100%</a:t>
            </a:r>
          </a:p>
          <a:p>
            <a:pPr algn="just">
              <a:defRPr/>
            </a:pPr>
            <a:endParaRPr lang="es-AR" sz="1100" dirty="0">
              <a:solidFill>
                <a:schemeClr val="accent2">
                  <a:lumMod val="75000"/>
                </a:schemeClr>
              </a:solidFill>
            </a:endParaRPr>
          </a:p>
        </p:txBody>
      </p:sp>
      <p:sp>
        <p:nvSpPr>
          <p:cNvPr id="11" name="TextBox 10"/>
          <p:cNvSpPr txBox="1"/>
          <p:nvPr/>
        </p:nvSpPr>
        <p:spPr>
          <a:xfrm>
            <a:off x="857250" y="5214938"/>
            <a:ext cx="2579688" cy="307975"/>
          </a:xfrm>
          <a:prstGeom prst="rect">
            <a:avLst/>
          </a:prstGeom>
          <a:noFill/>
        </p:spPr>
        <p:txBody>
          <a:bodyPr wrap="none">
            <a:spAutoFit/>
          </a:bodyPr>
          <a:lstStyle/>
          <a:p>
            <a:pPr>
              <a:defRPr/>
            </a:pPr>
            <a:r>
              <a:rPr lang="es-AR" sz="1400" dirty="0">
                <a:solidFill>
                  <a:schemeClr val="accent2">
                    <a:lumMod val="75000"/>
                  </a:schemeClr>
                </a:solidFill>
              </a:rPr>
              <a:t>¿ </a:t>
            </a:r>
            <a:r>
              <a:rPr lang="es-AR" sz="1400" b="1" dirty="0">
                <a:solidFill>
                  <a:schemeClr val="accent2">
                    <a:lumMod val="75000"/>
                  </a:schemeClr>
                </a:solidFill>
              </a:rPr>
              <a:t>Qué implica esté análisis?</a:t>
            </a:r>
          </a:p>
        </p:txBody>
      </p:sp>
      <p:pic>
        <p:nvPicPr>
          <p:cNvPr id="176134" name="Picture 3"/>
          <p:cNvPicPr>
            <a:picLocks noChangeAspect="1" noChangeArrowheads="1"/>
          </p:cNvPicPr>
          <p:nvPr/>
        </p:nvPicPr>
        <p:blipFill>
          <a:blip r:embed="rId3" cstate="print"/>
          <a:srcRect t="12187" r="57227" b="44687"/>
          <a:stretch>
            <a:fillRect/>
          </a:stretch>
        </p:blipFill>
        <p:spPr bwMode="auto">
          <a:xfrm>
            <a:off x="4714875" y="3071813"/>
            <a:ext cx="4081463" cy="2571750"/>
          </a:xfrm>
          <a:prstGeom prst="rect">
            <a:avLst/>
          </a:prstGeom>
          <a:noFill/>
          <a:ln w="9525">
            <a:noFill/>
            <a:miter lim="800000"/>
            <a:headEnd/>
            <a:tailEnd/>
          </a:ln>
        </p:spPr>
      </p:pic>
      <p:sp>
        <p:nvSpPr>
          <p:cNvPr id="13" name="Rectangle 2"/>
          <p:cNvSpPr txBox="1">
            <a:spLocks noChangeArrowheads="1"/>
          </p:cNvSpPr>
          <p:nvPr/>
        </p:nvSpPr>
        <p:spPr>
          <a:xfrm>
            <a:off x="468313" y="430213"/>
            <a:ext cx="8251825" cy="512762"/>
          </a:xfrm>
          <a:prstGeom prst="rect">
            <a:avLst/>
          </a:prstGeom>
        </p:spPr>
        <p:txBody>
          <a:bodyPr/>
          <a:lstStyle/>
          <a:p>
            <a:pPr eaLnBrk="0" hangingPunct="0">
              <a:defRPr/>
            </a:pPr>
            <a:r>
              <a:rPr lang="es-AR" sz="2400" kern="0" dirty="0">
                <a:solidFill>
                  <a:schemeClr val="bg1"/>
                </a:solidFill>
                <a:latin typeface="+mj-lt"/>
                <a:ea typeface="+mj-ea"/>
                <a:cs typeface="+mj-cs"/>
              </a:rPr>
              <a:t>Análisis de </a:t>
            </a:r>
            <a:r>
              <a:rPr lang="es-AR" sz="2400" kern="0" dirty="0" err="1">
                <a:solidFill>
                  <a:schemeClr val="bg1"/>
                </a:solidFill>
                <a:latin typeface="+mj-lt"/>
                <a:ea typeface="+mj-ea"/>
                <a:cs typeface="+mj-cs"/>
              </a:rPr>
              <a:t>sensitividad</a:t>
            </a:r>
            <a:r>
              <a:rPr lang="es-AR" sz="2400" kern="0" dirty="0">
                <a:solidFill>
                  <a:schemeClr val="bg1"/>
                </a:solidFill>
                <a:latin typeface="+mj-lt"/>
                <a:ea typeface="+mj-ea"/>
                <a:cs typeface="+mj-cs"/>
              </a:rPr>
              <a:t>- 2 variables</a:t>
            </a:r>
            <a:endParaRPr lang="es-ES" sz="2400" kern="0" dirty="0">
              <a:solidFill>
                <a:schemeClr val="bg1"/>
              </a:solidFill>
              <a:latin typeface="+mj-lt"/>
              <a:ea typeface="+mj-ea"/>
              <a:cs typeface="+mj-cs"/>
            </a:endParaRPr>
          </a:p>
        </p:txBody>
      </p:sp>
      <p:sp>
        <p:nvSpPr>
          <p:cNvPr id="176136" name="TextBox 13"/>
          <p:cNvSpPr txBox="1">
            <a:spLocks noChangeArrowheads="1"/>
          </p:cNvSpPr>
          <p:nvPr/>
        </p:nvSpPr>
        <p:spPr bwMode="auto">
          <a:xfrm>
            <a:off x="2643188" y="1928813"/>
            <a:ext cx="214312" cy="276225"/>
          </a:xfrm>
          <a:prstGeom prst="rect">
            <a:avLst/>
          </a:prstGeom>
          <a:noFill/>
          <a:ln w="9525">
            <a:noFill/>
            <a:miter lim="800000"/>
            <a:headEnd/>
            <a:tailEnd/>
          </a:ln>
        </p:spPr>
        <p:txBody>
          <a:bodyPr>
            <a:spAutoFit/>
          </a:bodyPr>
          <a:lstStyle/>
          <a:p>
            <a:r>
              <a:rPr lang="en-US" sz="1200">
                <a:solidFill>
                  <a:srgbClr val="FF0000"/>
                </a:solidFill>
              </a:rPr>
              <a:t>1</a:t>
            </a:r>
          </a:p>
        </p:txBody>
      </p:sp>
      <p:sp>
        <p:nvSpPr>
          <p:cNvPr id="176137" name="TextBox 14"/>
          <p:cNvSpPr txBox="1">
            <a:spLocks noChangeArrowheads="1"/>
          </p:cNvSpPr>
          <p:nvPr/>
        </p:nvSpPr>
        <p:spPr bwMode="auto">
          <a:xfrm>
            <a:off x="3214688" y="1714500"/>
            <a:ext cx="269875" cy="276225"/>
          </a:xfrm>
          <a:prstGeom prst="rect">
            <a:avLst/>
          </a:prstGeom>
          <a:noFill/>
          <a:ln w="9525">
            <a:noFill/>
            <a:miter lim="800000"/>
            <a:headEnd/>
            <a:tailEnd/>
          </a:ln>
        </p:spPr>
        <p:txBody>
          <a:bodyPr wrap="none">
            <a:spAutoFit/>
          </a:bodyPr>
          <a:lstStyle/>
          <a:p>
            <a:r>
              <a:rPr lang="en-US" sz="1200">
                <a:solidFill>
                  <a:srgbClr val="FF0000"/>
                </a:solidFill>
              </a:rPr>
              <a:t>2</a:t>
            </a:r>
            <a:endParaRPr lang="es-AR" sz="1200">
              <a:solidFill>
                <a:srgbClr val="FF0000"/>
              </a:solidFill>
            </a:endParaRPr>
          </a:p>
        </p:txBody>
      </p:sp>
      <p:sp>
        <p:nvSpPr>
          <p:cNvPr id="176138" name="Rounded Rectangle 15"/>
          <p:cNvSpPr>
            <a:spLocks noChangeArrowheads="1"/>
          </p:cNvSpPr>
          <p:nvPr/>
        </p:nvSpPr>
        <p:spPr bwMode="auto">
          <a:xfrm>
            <a:off x="2357438" y="1643063"/>
            <a:ext cx="1428750" cy="2428875"/>
          </a:xfrm>
          <a:prstGeom prst="roundRect">
            <a:avLst>
              <a:gd name="adj" fmla="val 16667"/>
            </a:avLst>
          </a:prstGeom>
          <a:noFill/>
          <a:ln w="9525" algn="ctr">
            <a:solidFill>
              <a:srgbClr val="FF0000"/>
            </a:solidFill>
            <a:prstDash val="dash"/>
            <a:round/>
            <a:headEnd/>
            <a:tailEnd/>
          </a:ln>
        </p:spPr>
        <p:txBody>
          <a:bodyPr/>
          <a:lstStyle/>
          <a:p>
            <a:pPr eaLnBrk="0" hangingPunct="0"/>
            <a:endParaRPr lang="es-AR" sz="2400">
              <a:latin typeface="Trebuchet MS" pitchFamily="34" charset="0"/>
            </a:endParaRPr>
          </a:p>
        </p:txBody>
      </p:sp>
      <p:pic>
        <p:nvPicPr>
          <p:cNvPr id="176139" name="Picture 4"/>
          <p:cNvPicPr>
            <a:picLocks noChangeAspect="1" noChangeArrowheads="1"/>
          </p:cNvPicPr>
          <p:nvPr/>
        </p:nvPicPr>
        <p:blipFill>
          <a:blip r:embed="rId4" cstate="print"/>
          <a:srcRect l="46622" t="10312" r="21484" b="51028"/>
          <a:stretch>
            <a:fillRect/>
          </a:stretch>
        </p:blipFill>
        <p:spPr bwMode="auto">
          <a:xfrm>
            <a:off x="6643688" y="1071563"/>
            <a:ext cx="2357437" cy="1785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57250" y="1357313"/>
            <a:ext cx="8001000" cy="4000500"/>
            <a:chOff x="857250" y="1357298"/>
            <a:chExt cx="8001029" cy="4000515"/>
          </a:xfrm>
        </p:grpSpPr>
        <p:pic>
          <p:nvPicPr>
            <p:cNvPr id="177156" name="Picture 3"/>
            <p:cNvPicPr>
              <a:picLocks noChangeAspect="1" noChangeArrowheads="1"/>
            </p:cNvPicPr>
            <p:nvPr/>
          </p:nvPicPr>
          <p:blipFill>
            <a:blip r:embed="rId2" cstate="print"/>
            <a:srcRect l="16406" t="12187" r="28516" b="43750"/>
            <a:stretch>
              <a:fillRect/>
            </a:stretch>
          </p:blipFill>
          <p:spPr bwMode="auto">
            <a:xfrm>
              <a:off x="857250" y="1357298"/>
              <a:ext cx="8001029" cy="4000515"/>
            </a:xfrm>
            <a:prstGeom prst="rect">
              <a:avLst/>
            </a:prstGeom>
            <a:noFill/>
            <a:ln w="9525">
              <a:noFill/>
              <a:miter lim="800000"/>
              <a:headEnd/>
              <a:tailEnd/>
            </a:ln>
          </p:spPr>
        </p:pic>
        <p:sp>
          <p:nvSpPr>
            <p:cNvPr id="177157" name="Rectangle 7"/>
            <p:cNvSpPr>
              <a:spLocks noChangeArrowheads="1"/>
            </p:cNvSpPr>
            <p:nvPr/>
          </p:nvSpPr>
          <p:spPr bwMode="auto">
            <a:xfrm>
              <a:off x="928677" y="3000372"/>
              <a:ext cx="2143125" cy="785812"/>
            </a:xfrm>
            <a:prstGeom prst="rect">
              <a:avLst/>
            </a:prstGeom>
            <a:solidFill>
              <a:schemeClr val="bg1"/>
            </a:solidFill>
            <a:ln w="9525" algn="ctr">
              <a:solidFill>
                <a:schemeClr val="bg1"/>
              </a:solidFill>
              <a:round/>
              <a:headEnd/>
              <a:tailEnd/>
            </a:ln>
          </p:spPr>
          <p:txBody>
            <a:bodyPr/>
            <a:lstStyle/>
            <a:p>
              <a:pPr eaLnBrk="0" hangingPunct="0"/>
              <a:endParaRPr lang="es-AR" sz="2400">
                <a:latin typeface="Trebuchet MS" pitchFamily="34" charset="0"/>
              </a:endParaRPr>
            </a:p>
          </p:txBody>
        </p:sp>
      </p:grpSp>
      <p:sp>
        <p:nvSpPr>
          <p:cNvPr id="8" name="Rectangle 2"/>
          <p:cNvSpPr txBox="1">
            <a:spLocks noChangeArrowheads="1"/>
          </p:cNvSpPr>
          <p:nvPr/>
        </p:nvSpPr>
        <p:spPr>
          <a:xfrm>
            <a:off x="468313" y="430213"/>
            <a:ext cx="8251825" cy="512762"/>
          </a:xfrm>
          <a:prstGeom prst="rect">
            <a:avLst/>
          </a:prstGeom>
        </p:spPr>
        <p:txBody>
          <a:bodyPr/>
          <a:lstStyle/>
          <a:p>
            <a:pPr eaLnBrk="0" hangingPunct="0">
              <a:defRPr/>
            </a:pPr>
            <a:r>
              <a:rPr lang="es-AR" sz="2400" kern="0" dirty="0">
                <a:solidFill>
                  <a:schemeClr val="bg1"/>
                </a:solidFill>
                <a:latin typeface="+mj-lt"/>
                <a:ea typeface="+mj-ea"/>
                <a:cs typeface="+mj-cs"/>
              </a:rPr>
              <a:t>Análisis de </a:t>
            </a:r>
            <a:r>
              <a:rPr lang="es-AR" sz="2400" kern="0" dirty="0" err="1">
                <a:solidFill>
                  <a:schemeClr val="bg1"/>
                </a:solidFill>
                <a:latin typeface="+mj-lt"/>
                <a:ea typeface="+mj-ea"/>
                <a:cs typeface="+mj-cs"/>
              </a:rPr>
              <a:t>sensitividad</a:t>
            </a:r>
            <a:r>
              <a:rPr lang="es-AR" sz="2400" kern="0" dirty="0">
                <a:solidFill>
                  <a:schemeClr val="bg1"/>
                </a:solidFill>
                <a:latin typeface="+mj-lt"/>
                <a:ea typeface="+mj-ea"/>
                <a:cs typeface="+mj-cs"/>
              </a:rPr>
              <a:t>- 3 variables</a:t>
            </a:r>
            <a:endParaRPr lang="es-ES" sz="2400" kern="0"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323850" y="1147763"/>
            <a:ext cx="4044950" cy="4784725"/>
            <a:chOff x="323850" y="1147763"/>
            <a:chExt cx="4044950" cy="4784725"/>
          </a:xfrm>
        </p:grpSpPr>
        <p:sp>
          <p:nvSpPr>
            <p:cNvPr id="568322" name="Rectangle 2"/>
            <p:cNvSpPr>
              <a:spLocks noChangeArrowheads="1"/>
            </p:cNvSpPr>
            <p:nvPr/>
          </p:nvSpPr>
          <p:spPr bwMode="auto">
            <a:xfrm>
              <a:off x="401638" y="1147763"/>
              <a:ext cx="3810000" cy="4784725"/>
            </a:xfrm>
            <a:prstGeom prst="rect">
              <a:avLst/>
            </a:prstGeom>
            <a:solidFill>
              <a:srgbClr val="D9E6AE"/>
            </a:solidFill>
            <a:ln w="19050" algn="ctr">
              <a:noFill/>
              <a:miter lim="800000"/>
              <a:headEnd/>
              <a:tailEnd/>
            </a:ln>
            <a:effectLst>
              <a:outerShdw dist="107763" dir="2700000" algn="ctr" rotWithShape="0">
                <a:schemeClr val="bg2">
                  <a:alpha val="50000"/>
                </a:schemeClr>
              </a:outerShdw>
            </a:effectLst>
          </p:spPr>
          <p:txBody>
            <a:bodyPr lIns="91432" tIns="118800" rIns="91432" bIns="45716"/>
            <a:lstStyle/>
            <a:p>
              <a:pPr marL="265113" indent="-265113" algn="ctr">
                <a:spcBef>
                  <a:spcPct val="20000"/>
                </a:spcBef>
                <a:buClr>
                  <a:srgbClr val="000000"/>
                </a:buClr>
                <a:defRPr/>
              </a:pPr>
              <a:r>
                <a:rPr lang="es-AR" sz="2000">
                  <a:solidFill>
                    <a:srgbClr val="000000"/>
                  </a:solidFill>
                  <a:latin typeface="Verdana" pitchFamily="34" charset="0"/>
                </a:rPr>
                <a:t>Análisis Tradicional</a:t>
              </a:r>
            </a:p>
            <a:p>
              <a:pPr marL="265113" indent="-265113">
                <a:spcBef>
                  <a:spcPct val="20000"/>
                </a:spcBef>
                <a:buClr>
                  <a:srgbClr val="000000"/>
                </a:buClr>
                <a:defRPr/>
              </a:pPr>
              <a:endParaRPr lang="es-AR" sz="1600">
                <a:solidFill>
                  <a:srgbClr val="000000"/>
                </a:solidFill>
                <a:latin typeface="Verdana" pitchFamily="34" charset="0"/>
              </a:endParaRPr>
            </a:p>
          </p:txBody>
        </p:sp>
        <p:sp>
          <p:nvSpPr>
            <p:cNvPr id="145422" name="Rectangle 3"/>
            <p:cNvSpPr>
              <a:spLocks noChangeArrowheads="1"/>
            </p:cNvSpPr>
            <p:nvPr/>
          </p:nvSpPr>
          <p:spPr bwMode="auto">
            <a:xfrm>
              <a:off x="2074863" y="3087688"/>
              <a:ext cx="609600" cy="533400"/>
            </a:xfrm>
            <a:prstGeom prst="rect">
              <a:avLst/>
            </a:prstGeom>
            <a:noFill/>
            <a:ln w="28575">
              <a:solidFill>
                <a:schemeClr val="tx1"/>
              </a:solidFill>
              <a:miter lim="800000"/>
              <a:headEnd/>
              <a:tailEnd/>
            </a:ln>
          </p:spPr>
          <p:txBody>
            <a:bodyPr wrap="none" anchor="ctr"/>
            <a:lstStyle/>
            <a:p>
              <a:pPr fontAlgn="base">
                <a:spcBef>
                  <a:spcPct val="0"/>
                </a:spcBef>
                <a:spcAft>
                  <a:spcPct val="0"/>
                </a:spcAft>
              </a:pPr>
              <a:endParaRPr lang="es-AR">
                <a:solidFill>
                  <a:srgbClr val="000000"/>
                </a:solidFill>
              </a:endParaRPr>
            </a:p>
          </p:txBody>
        </p:sp>
        <p:sp>
          <p:nvSpPr>
            <p:cNvPr id="145423" name="Line 4"/>
            <p:cNvSpPr>
              <a:spLocks noChangeShapeType="1"/>
            </p:cNvSpPr>
            <p:nvPr/>
          </p:nvSpPr>
          <p:spPr bwMode="auto">
            <a:xfrm>
              <a:off x="931863" y="2097088"/>
              <a:ext cx="0" cy="2590800"/>
            </a:xfrm>
            <a:prstGeom prst="line">
              <a:avLst/>
            </a:prstGeom>
            <a:noFill/>
            <a:ln w="38100">
              <a:solidFill>
                <a:schemeClr val="tx1"/>
              </a:solidFill>
              <a:round/>
              <a:headEnd/>
              <a:tailEnd/>
            </a:ln>
          </p:spPr>
          <p:txBody>
            <a:bodyPr/>
            <a:lstStyle/>
            <a:p>
              <a:pPr fontAlgn="base">
                <a:spcBef>
                  <a:spcPct val="0"/>
                </a:spcBef>
                <a:spcAft>
                  <a:spcPct val="0"/>
                </a:spcAft>
              </a:pPr>
              <a:endParaRPr lang="es-AR">
                <a:solidFill>
                  <a:srgbClr val="000000"/>
                </a:solidFill>
              </a:endParaRPr>
            </a:p>
          </p:txBody>
        </p:sp>
        <p:sp>
          <p:nvSpPr>
            <p:cNvPr id="145424" name="Line 5"/>
            <p:cNvSpPr>
              <a:spLocks noChangeShapeType="1"/>
            </p:cNvSpPr>
            <p:nvPr/>
          </p:nvSpPr>
          <p:spPr bwMode="auto">
            <a:xfrm>
              <a:off x="931863" y="4687888"/>
              <a:ext cx="2819400" cy="0"/>
            </a:xfrm>
            <a:prstGeom prst="line">
              <a:avLst/>
            </a:prstGeom>
            <a:noFill/>
            <a:ln w="38100">
              <a:solidFill>
                <a:schemeClr val="tx1"/>
              </a:solidFill>
              <a:round/>
              <a:headEnd/>
              <a:tailEnd/>
            </a:ln>
          </p:spPr>
          <p:txBody>
            <a:bodyPr/>
            <a:lstStyle/>
            <a:p>
              <a:pPr fontAlgn="base">
                <a:spcBef>
                  <a:spcPct val="0"/>
                </a:spcBef>
                <a:spcAft>
                  <a:spcPct val="0"/>
                </a:spcAft>
              </a:pPr>
              <a:endParaRPr lang="es-AR">
                <a:solidFill>
                  <a:srgbClr val="000000"/>
                </a:solidFill>
              </a:endParaRPr>
            </a:p>
          </p:txBody>
        </p:sp>
        <p:sp>
          <p:nvSpPr>
            <p:cNvPr id="145425" name="Line 6"/>
            <p:cNvSpPr>
              <a:spLocks noChangeShapeType="1"/>
            </p:cNvSpPr>
            <p:nvPr/>
          </p:nvSpPr>
          <p:spPr bwMode="auto">
            <a:xfrm>
              <a:off x="2684463" y="2249488"/>
              <a:ext cx="0" cy="2438400"/>
            </a:xfrm>
            <a:prstGeom prst="line">
              <a:avLst/>
            </a:prstGeom>
            <a:noFill/>
            <a:ln w="9525" cap="rnd">
              <a:solidFill>
                <a:schemeClr val="tx1"/>
              </a:solidFill>
              <a:prstDash val="sysDot"/>
              <a:round/>
              <a:headEnd/>
              <a:tailEnd/>
            </a:ln>
          </p:spPr>
          <p:txBody>
            <a:bodyPr/>
            <a:lstStyle/>
            <a:p>
              <a:pPr fontAlgn="base">
                <a:spcBef>
                  <a:spcPct val="0"/>
                </a:spcBef>
                <a:spcAft>
                  <a:spcPct val="0"/>
                </a:spcAft>
              </a:pPr>
              <a:endParaRPr lang="es-AR">
                <a:solidFill>
                  <a:srgbClr val="000000"/>
                </a:solidFill>
              </a:endParaRPr>
            </a:p>
          </p:txBody>
        </p:sp>
        <p:sp>
          <p:nvSpPr>
            <p:cNvPr id="145426" name="Line 7"/>
            <p:cNvSpPr>
              <a:spLocks noChangeShapeType="1"/>
            </p:cNvSpPr>
            <p:nvPr/>
          </p:nvSpPr>
          <p:spPr bwMode="auto">
            <a:xfrm>
              <a:off x="2074863" y="2249488"/>
              <a:ext cx="0" cy="2438400"/>
            </a:xfrm>
            <a:prstGeom prst="line">
              <a:avLst/>
            </a:prstGeom>
            <a:noFill/>
            <a:ln w="9525" cap="rnd">
              <a:solidFill>
                <a:schemeClr val="tx1"/>
              </a:solidFill>
              <a:prstDash val="sysDot"/>
              <a:round/>
              <a:headEnd/>
              <a:tailEnd/>
            </a:ln>
          </p:spPr>
          <p:txBody>
            <a:bodyPr/>
            <a:lstStyle/>
            <a:p>
              <a:pPr fontAlgn="base">
                <a:spcBef>
                  <a:spcPct val="0"/>
                </a:spcBef>
                <a:spcAft>
                  <a:spcPct val="0"/>
                </a:spcAft>
              </a:pPr>
              <a:endParaRPr lang="es-AR">
                <a:solidFill>
                  <a:srgbClr val="000000"/>
                </a:solidFill>
              </a:endParaRPr>
            </a:p>
          </p:txBody>
        </p:sp>
        <p:sp>
          <p:nvSpPr>
            <p:cNvPr id="145427" name="Text Box 8"/>
            <p:cNvSpPr txBox="1">
              <a:spLocks noChangeArrowheads="1"/>
            </p:cNvSpPr>
            <p:nvPr/>
          </p:nvSpPr>
          <p:spPr bwMode="auto">
            <a:xfrm rot="-5400000">
              <a:off x="244476" y="2143125"/>
              <a:ext cx="106680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000">
                  <a:solidFill>
                    <a:srgbClr val="000000"/>
                  </a:solidFill>
                  <a:latin typeface="Arial Unicode MS" pitchFamily="34" charset="-128"/>
                </a:rPr>
                <a:t>Capital</a:t>
              </a:r>
            </a:p>
          </p:txBody>
        </p:sp>
        <p:sp>
          <p:nvSpPr>
            <p:cNvPr id="145428" name="Text Box 9"/>
            <p:cNvSpPr txBox="1">
              <a:spLocks noChangeArrowheads="1"/>
            </p:cNvSpPr>
            <p:nvPr/>
          </p:nvSpPr>
          <p:spPr bwMode="auto">
            <a:xfrm>
              <a:off x="3000375" y="4764088"/>
              <a:ext cx="106680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000">
                  <a:solidFill>
                    <a:srgbClr val="000000"/>
                  </a:solidFill>
                  <a:latin typeface="Arial Unicode MS" pitchFamily="34" charset="-128"/>
                </a:rPr>
                <a:t>NPV</a:t>
              </a:r>
            </a:p>
          </p:txBody>
        </p:sp>
        <p:sp>
          <p:nvSpPr>
            <p:cNvPr id="145429" name="Line 10"/>
            <p:cNvSpPr>
              <a:spLocks noChangeShapeType="1"/>
            </p:cNvSpPr>
            <p:nvPr/>
          </p:nvSpPr>
          <p:spPr bwMode="auto">
            <a:xfrm rot="5400000">
              <a:off x="2150269" y="1869282"/>
              <a:ext cx="1587" cy="2438400"/>
            </a:xfrm>
            <a:prstGeom prst="line">
              <a:avLst/>
            </a:prstGeom>
            <a:noFill/>
            <a:ln w="9525" cap="rnd">
              <a:solidFill>
                <a:schemeClr val="tx1"/>
              </a:solidFill>
              <a:prstDash val="sysDot"/>
              <a:round/>
              <a:headEnd/>
              <a:tailEnd/>
            </a:ln>
          </p:spPr>
          <p:txBody>
            <a:bodyPr/>
            <a:lstStyle/>
            <a:p>
              <a:pPr fontAlgn="base">
                <a:spcBef>
                  <a:spcPct val="0"/>
                </a:spcBef>
                <a:spcAft>
                  <a:spcPct val="0"/>
                </a:spcAft>
              </a:pPr>
              <a:endParaRPr lang="es-AR">
                <a:solidFill>
                  <a:srgbClr val="000000"/>
                </a:solidFill>
              </a:endParaRPr>
            </a:p>
          </p:txBody>
        </p:sp>
        <p:sp>
          <p:nvSpPr>
            <p:cNvPr id="145430" name="Line 11"/>
            <p:cNvSpPr>
              <a:spLocks noChangeShapeType="1"/>
            </p:cNvSpPr>
            <p:nvPr/>
          </p:nvSpPr>
          <p:spPr bwMode="auto">
            <a:xfrm rot="5400000">
              <a:off x="2150269" y="2402682"/>
              <a:ext cx="1587" cy="2438400"/>
            </a:xfrm>
            <a:prstGeom prst="line">
              <a:avLst/>
            </a:prstGeom>
            <a:noFill/>
            <a:ln w="9525" cap="rnd">
              <a:solidFill>
                <a:schemeClr val="tx1"/>
              </a:solidFill>
              <a:prstDash val="sysDot"/>
              <a:round/>
              <a:headEnd/>
              <a:tailEnd/>
            </a:ln>
          </p:spPr>
          <p:txBody>
            <a:bodyPr/>
            <a:lstStyle/>
            <a:p>
              <a:pPr fontAlgn="base">
                <a:spcBef>
                  <a:spcPct val="0"/>
                </a:spcBef>
                <a:spcAft>
                  <a:spcPct val="0"/>
                </a:spcAft>
              </a:pPr>
              <a:endParaRPr lang="es-AR">
                <a:solidFill>
                  <a:srgbClr val="000000"/>
                </a:solidFill>
              </a:endParaRPr>
            </a:p>
          </p:txBody>
        </p:sp>
        <p:sp>
          <p:nvSpPr>
            <p:cNvPr id="145431" name="Text Box 12"/>
            <p:cNvSpPr txBox="1">
              <a:spLocks noChangeArrowheads="1"/>
            </p:cNvSpPr>
            <p:nvPr/>
          </p:nvSpPr>
          <p:spPr bwMode="auto">
            <a:xfrm>
              <a:off x="2074863" y="1944688"/>
              <a:ext cx="1295400" cy="3048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400">
                  <a:solidFill>
                    <a:srgbClr val="000000"/>
                  </a:solidFill>
                  <a:latin typeface="Arial Unicode MS" pitchFamily="34" charset="-128"/>
                </a:rPr>
                <a:t>+10%</a:t>
              </a:r>
            </a:p>
          </p:txBody>
        </p:sp>
        <p:sp>
          <p:nvSpPr>
            <p:cNvPr id="145432" name="Text Box 13"/>
            <p:cNvSpPr txBox="1">
              <a:spLocks noChangeArrowheads="1"/>
            </p:cNvSpPr>
            <p:nvPr/>
          </p:nvSpPr>
          <p:spPr bwMode="auto">
            <a:xfrm>
              <a:off x="2989263" y="2935288"/>
              <a:ext cx="1295400" cy="3048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400">
                  <a:solidFill>
                    <a:srgbClr val="000000"/>
                  </a:solidFill>
                  <a:latin typeface="Arial Unicode MS" pitchFamily="34" charset="-128"/>
                </a:rPr>
                <a:t>+10%</a:t>
              </a:r>
            </a:p>
          </p:txBody>
        </p:sp>
        <p:sp>
          <p:nvSpPr>
            <p:cNvPr id="145433" name="Text Box 14"/>
            <p:cNvSpPr txBox="1">
              <a:spLocks noChangeArrowheads="1"/>
            </p:cNvSpPr>
            <p:nvPr/>
          </p:nvSpPr>
          <p:spPr bwMode="auto">
            <a:xfrm>
              <a:off x="1465263" y="1944688"/>
              <a:ext cx="1295400" cy="3048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400">
                  <a:solidFill>
                    <a:srgbClr val="000000"/>
                  </a:solidFill>
                  <a:latin typeface="Arial Unicode MS" pitchFamily="34" charset="-128"/>
                </a:rPr>
                <a:t>-10%</a:t>
              </a:r>
            </a:p>
          </p:txBody>
        </p:sp>
        <p:sp>
          <p:nvSpPr>
            <p:cNvPr id="145434" name="Text Box 15"/>
            <p:cNvSpPr txBox="1">
              <a:spLocks noChangeArrowheads="1"/>
            </p:cNvSpPr>
            <p:nvPr/>
          </p:nvSpPr>
          <p:spPr bwMode="auto">
            <a:xfrm>
              <a:off x="2989263" y="3468688"/>
              <a:ext cx="1295400" cy="3048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400">
                  <a:solidFill>
                    <a:srgbClr val="000000"/>
                  </a:solidFill>
                  <a:latin typeface="Arial Unicode MS" pitchFamily="34" charset="-128"/>
                </a:rPr>
                <a:t>-10%</a:t>
              </a:r>
            </a:p>
          </p:txBody>
        </p:sp>
        <p:sp>
          <p:nvSpPr>
            <p:cNvPr id="568336" name="AutoShape 16"/>
            <p:cNvSpPr>
              <a:spLocks noChangeArrowheads="1"/>
            </p:cNvSpPr>
            <p:nvPr/>
          </p:nvSpPr>
          <p:spPr bwMode="auto">
            <a:xfrm>
              <a:off x="2303463" y="3240088"/>
              <a:ext cx="152400" cy="152400"/>
            </a:xfrm>
            <a:prstGeom prst="star5">
              <a:avLst/>
            </a:prstGeom>
            <a:solidFill>
              <a:schemeClr val="tx1"/>
            </a:solidFill>
            <a:ln w="28575">
              <a:solidFill>
                <a:schemeClr val="tx1"/>
              </a:solidFill>
              <a:miter lim="800000"/>
              <a:headEnd/>
              <a:tailEnd/>
            </a:ln>
            <a:effectLst/>
          </p:spPr>
          <p:txBody>
            <a:bodyPr wrap="none" anchor="ctr"/>
            <a:lstStyle/>
            <a:p>
              <a:pPr>
                <a:defRPr/>
              </a:pPr>
              <a:endParaRPr lang="es-ES">
                <a:solidFill>
                  <a:srgbClr val="000000"/>
                </a:solidFill>
              </a:endParaRPr>
            </a:p>
          </p:txBody>
        </p:sp>
        <p:sp>
          <p:nvSpPr>
            <p:cNvPr id="145436" name="Text Box 17"/>
            <p:cNvSpPr txBox="1">
              <a:spLocks noChangeArrowheads="1"/>
            </p:cNvSpPr>
            <p:nvPr/>
          </p:nvSpPr>
          <p:spPr bwMode="auto">
            <a:xfrm>
              <a:off x="323850" y="5535613"/>
              <a:ext cx="4044950" cy="366712"/>
            </a:xfrm>
            <a:prstGeom prst="rect">
              <a:avLst/>
            </a:prstGeom>
            <a:noFill/>
            <a:ln w="9525" algn="ctr">
              <a:noFill/>
              <a:miter lim="800000"/>
              <a:headEnd/>
              <a:tailEnd/>
            </a:ln>
          </p:spPr>
          <p:txBody>
            <a:bodyPr>
              <a:spAutoFit/>
            </a:bodyPr>
            <a:lstStyle/>
            <a:p>
              <a:pPr algn="ctr" eaLnBrk="0" fontAlgn="base" hangingPunct="0">
                <a:spcBef>
                  <a:spcPct val="50000"/>
                </a:spcBef>
                <a:spcAft>
                  <a:spcPct val="0"/>
                </a:spcAft>
              </a:pPr>
              <a:r>
                <a:rPr lang="es-AR">
                  <a:solidFill>
                    <a:srgbClr val="800000"/>
                  </a:solidFill>
                  <a:latin typeface="Verdana" pitchFamily="34" charset="0"/>
                </a:rPr>
                <a:t>Foco en la "respuesta”</a:t>
              </a:r>
            </a:p>
          </p:txBody>
        </p:sp>
        <p:sp>
          <p:nvSpPr>
            <p:cNvPr id="568338" name="Text Box 18"/>
            <p:cNvSpPr txBox="1">
              <a:spLocks noChangeArrowheads="1"/>
            </p:cNvSpPr>
            <p:nvPr/>
          </p:nvSpPr>
          <p:spPr bwMode="auto">
            <a:xfrm>
              <a:off x="1084263" y="3925888"/>
              <a:ext cx="1471612" cy="558800"/>
            </a:xfrm>
            <a:prstGeom prst="rect">
              <a:avLst/>
            </a:prstGeom>
            <a:solidFill>
              <a:srgbClr val="D1CAA3"/>
            </a:solidFill>
            <a:ln w="9525" algn="ctr">
              <a:noFill/>
              <a:miter lim="800000"/>
              <a:headEnd/>
              <a:tailEnd/>
            </a:ln>
            <a:effectLst>
              <a:outerShdw dist="107763" dir="2700000" algn="ctr" rotWithShape="0">
                <a:schemeClr val="bg2">
                  <a:alpha val="50000"/>
                </a:schemeClr>
              </a:outerShdw>
            </a:effectLst>
          </p:spPr>
          <p:txBody>
            <a:bodyPr lIns="54000" rIns="54000" anchor="ctr" anchorCtr="1"/>
            <a:lstStyle/>
            <a:p>
              <a:pPr algn="ctr" eaLnBrk="0" hangingPunct="0">
                <a:defRPr/>
              </a:pPr>
              <a:r>
                <a:rPr lang="es-AR" sz="900">
                  <a:solidFill>
                    <a:srgbClr val="000000"/>
                  </a:solidFill>
                  <a:ea typeface="Arial Unicode MS" pitchFamily="34" charset="-128"/>
                  <a:cs typeface="Arial Unicode MS" pitchFamily="34" charset="-128"/>
                </a:rPr>
                <a:t>Generado por supuestos arbitrarios alrededor de un caso base</a:t>
              </a:r>
            </a:p>
          </p:txBody>
        </p:sp>
        <p:sp>
          <p:nvSpPr>
            <p:cNvPr id="145438" name="Line 19"/>
            <p:cNvSpPr>
              <a:spLocks noChangeShapeType="1"/>
            </p:cNvSpPr>
            <p:nvPr/>
          </p:nvSpPr>
          <p:spPr bwMode="auto">
            <a:xfrm flipV="1">
              <a:off x="2379663" y="3392488"/>
              <a:ext cx="0" cy="533400"/>
            </a:xfrm>
            <a:prstGeom prst="line">
              <a:avLst/>
            </a:prstGeom>
            <a:noFill/>
            <a:ln w="28575">
              <a:solidFill>
                <a:srgbClr val="D1CAA3"/>
              </a:solidFill>
              <a:round/>
              <a:headEnd/>
              <a:tailEnd type="triangle" w="med" len="med"/>
            </a:ln>
          </p:spPr>
          <p:txBody>
            <a:bodyPr/>
            <a:lstStyle/>
            <a:p>
              <a:pPr fontAlgn="base">
                <a:spcBef>
                  <a:spcPct val="0"/>
                </a:spcBef>
                <a:spcAft>
                  <a:spcPct val="0"/>
                </a:spcAft>
              </a:pPr>
              <a:endParaRPr lang="es-AR">
                <a:solidFill>
                  <a:srgbClr val="000000"/>
                </a:solidFill>
              </a:endParaRPr>
            </a:p>
          </p:txBody>
        </p:sp>
      </p:grpSp>
      <p:sp>
        <p:nvSpPr>
          <p:cNvPr id="42" name="Rectangle 4"/>
          <p:cNvSpPr txBox="1">
            <a:spLocks noChangeArrowheads="1"/>
          </p:cNvSpPr>
          <p:nvPr/>
        </p:nvSpPr>
        <p:spPr>
          <a:xfrm>
            <a:off x="468313" y="430213"/>
            <a:ext cx="8251825" cy="512762"/>
          </a:xfrm>
          <a:prstGeom prst="rect">
            <a:avLst/>
          </a:prstGeom>
        </p:spPr>
        <p:txBody>
          <a:bodyPr/>
          <a:lstStyle/>
          <a:p>
            <a:pPr eaLnBrk="0" fontAlgn="base" hangingPunct="0">
              <a:spcBef>
                <a:spcPct val="0"/>
              </a:spcBef>
              <a:spcAft>
                <a:spcPct val="0"/>
              </a:spcAft>
              <a:defRPr/>
            </a:pPr>
            <a:r>
              <a:rPr lang="es-AR" sz="2400" kern="0">
                <a:solidFill>
                  <a:srgbClr val="FFFFFF"/>
                </a:solidFill>
              </a:rPr>
              <a:t>Trabajando con riesgo e incertidumbre</a:t>
            </a:r>
            <a:endParaRPr lang="es-AR" sz="2400" kern="0" dirty="0">
              <a:solidFill>
                <a:srgbClr val="FFFFFF"/>
              </a:solidFill>
            </a:endParaRPr>
          </a:p>
        </p:txBody>
      </p:sp>
      <p:sp>
        <p:nvSpPr>
          <p:cNvPr id="43" name="Rectangle 22"/>
          <p:cNvSpPr>
            <a:spLocks noChangeAspect="1" noChangeArrowheads="1"/>
          </p:cNvSpPr>
          <p:nvPr/>
        </p:nvSpPr>
        <p:spPr bwMode="auto">
          <a:xfrm>
            <a:off x="4538663" y="1143000"/>
            <a:ext cx="4248150" cy="4789488"/>
          </a:xfrm>
          <a:prstGeom prst="rect">
            <a:avLst/>
          </a:prstGeom>
          <a:solidFill>
            <a:srgbClr val="D1CAA3"/>
          </a:solidFill>
          <a:ln w="19050" algn="ctr">
            <a:noFill/>
            <a:miter lim="800000"/>
            <a:headEnd/>
            <a:tailEnd/>
          </a:ln>
          <a:effectLst>
            <a:outerShdw dist="107763" dir="2700000" algn="ctr" rotWithShape="0">
              <a:schemeClr val="bg2">
                <a:alpha val="50000"/>
              </a:schemeClr>
            </a:outerShdw>
          </a:effectLst>
        </p:spPr>
        <p:txBody>
          <a:bodyPr lIns="91432" tIns="118800" rIns="91432" bIns="45716"/>
          <a:lstStyle/>
          <a:p>
            <a:pPr marL="169863" indent="-169863" algn="ctr">
              <a:spcBef>
                <a:spcPct val="50000"/>
              </a:spcBef>
              <a:buClr>
                <a:srgbClr val="000000"/>
              </a:buClr>
              <a:defRPr/>
            </a:pPr>
            <a:r>
              <a:rPr lang="es-AR" sz="2000">
                <a:solidFill>
                  <a:srgbClr val="000000"/>
                </a:solidFill>
                <a:latin typeface="Verdana" pitchFamily="34" charset="0"/>
              </a:rPr>
              <a:t>Metodología de TD</a:t>
            </a:r>
          </a:p>
          <a:p>
            <a:pPr marL="169863" indent="-169863" algn="ctr">
              <a:spcBef>
                <a:spcPct val="50000"/>
              </a:spcBef>
              <a:buClr>
                <a:srgbClr val="000000"/>
              </a:buClr>
              <a:defRPr/>
            </a:pPr>
            <a:endParaRPr lang="es-AR" sz="1200">
              <a:solidFill>
                <a:srgbClr val="000000"/>
              </a:solidFill>
              <a:latin typeface="Verdana" pitchFamily="34" charset="0"/>
            </a:endParaRPr>
          </a:p>
        </p:txBody>
      </p:sp>
      <p:sp>
        <p:nvSpPr>
          <p:cNvPr id="145413" name="Text Box 24"/>
          <p:cNvSpPr txBox="1">
            <a:spLocks noChangeArrowheads="1"/>
          </p:cNvSpPr>
          <p:nvPr/>
        </p:nvSpPr>
        <p:spPr bwMode="auto">
          <a:xfrm>
            <a:off x="4467225" y="5535613"/>
            <a:ext cx="4391025" cy="366712"/>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s-AR">
                <a:solidFill>
                  <a:srgbClr val="800000"/>
                </a:solidFill>
                <a:latin typeface="Verdana" pitchFamily="34" charset="0"/>
              </a:rPr>
              <a:t>Foco en entender la curva</a:t>
            </a:r>
          </a:p>
        </p:txBody>
      </p:sp>
      <p:sp>
        <p:nvSpPr>
          <p:cNvPr id="45" name="Text Box 38"/>
          <p:cNvSpPr txBox="1">
            <a:spLocks noChangeArrowheads="1"/>
          </p:cNvSpPr>
          <p:nvPr/>
        </p:nvSpPr>
        <p:spPr bwMode="auto">
          <a:xfrm rot="16200000">
            <a:off x="4241007" y="2974181"/>
            <a:ext cx="1524000" cy="576263"/>
          </a:xfrm>
          <a:prstGeom prst="rect">
            <a:avLst/>
          </a:prstGeom>
          <a:solidFill>
            <a:srgbClr val="D9E6AE"/>
          </a:solidFill>
          <a:ln w="19050" algn="ctr">
            <a:noFill/>
            <a:miter lim="800000"/>
            <a:headEnd/>
            <a:tailEnd/>
          </a:ln>
          <a:effectLst>
            <a:outerShdw dist="107763" dir="2700000" algn="ctr" rotWithShape="0">
              <a:schemeClr val="bg2">
                <a:alpha val="50000"/>
              </a:schemeClr>
            </a:outerShdw>
          </a:effectLst>
        </p:spPr>
        <p:txBody>
          <a:bodyPr lIns="91432" tIns="46800" rIns="91432" bIns="45716"/>
          <a:lstStyle/>
          <a:p>
            <a:pPr algn="ctr">
              <a:spcBef>
                <a:spcPct val="20000"/>
              </a:spcBef>
              <a:buClr>
                <a:srgbClr val="000000"/>
              </a:buClr>
              <a:defRPr/>
            </a:pPr>
            <a:r>
              <a:rPr lang="es-AR" sz="1400" dirty="0">
                <a:solidFill>
                  <a:srgbClr val="000000"/>
                </a:solidFill>
                <a:latin typeface="Verdana" pitchFamily="34" charset="0"/>
              </a:rPr>
              <a:t>Análisis de Sensitividad</a:t>
            </a:r>
          </a:p>
        </p:txBody>
      </p:sp>
      <p:sp>
        <p:nvSpPr>
          <p:cNvPr id="145415" name="Rectangle 41"/>
          <p:cNvSpPr>
            <a:spLocks noChangeAspect="1" noChangeArrowheads="1"/>
          </p:cNvSpPr>
          <p:nvPr/>
        </p:nvSpPr>
        <p:spPr bwMode="auto">
          <a:xfrm>
            <a:off x="5532438" y="1574800"/>
            <a:ext cx="446087" cy="287338"/>
          </a:xfrm>
          <a:prstGeom prst="rect">
            <a:avLst/>
          </a:prstGeom>
          <a:solidFill>
            <a:srgbClr val="D1CAA3"/>
          </a:solidFill>
          <a:ln w="19050" algn="ctr">
            <a:noFill/>
            <a:miter lim="800000"/>
            <a:headEnd/>
            <a:tailEnd/>
          </a:ln>
        </p:spPr>
        <p:txBody>
          <a:bodyPr lIns="91432" tIns="118800" rIns="91432" bIns="45716"/>
          <a:lstStyle/>
          <a:p>
            <a:pPr marL="169863" indent="-169863" algn="ctr" fontAlgn="base">
              <a:spcBef>
                <a:spcPct val="50000"/>
              </a:spcBef>
              <a:spcAft>
                <a:spcPct val="0"/>
              </a:spcAft>
              <a:buClr>
                <a:srgbClr val="000000"/>
              </a:buClr>
            </a:pPr>
            <a:endParaRPr lang="es-AR" sz="2000">
              <a:solidFill>
                <a:srgbClr val="000000"/>
              </a:solidFill>
              <a:latin typeface="Verdana" pitchFamily="34" charset="0"/>
            </a:endParaRPr>
          </a:p>
          <a:p>
            <a:pPr marL="169863" indent="-169863" algn="ctr" fontAlgn="base">
              <a:spcBef>
                <a:spcPct val="50000"/>
              </a:spcBef>
              <a:spcAft>
                <a:spcPct val="0"/>
              </a:spcAft>
              <a:buClr>
                <a:srgbClr val="000000"/>
              </a:buClr>
            </a:pPr>
            <a:endParaRPr lang="es-AR" sz="1200">
              <a:solidFill>
                <a:srgbClr val="000000"/>
              </a:solidFill>
              <a:latin typeface="Verdana" pitchFamily="34" charset="0"/>
            </a:endParaRPr>
          </a:p>
        </p:txBody>
      </p:sp>
      <p:pic>
        <p:nvPicPr>
          <p:cNvPr id="145416" name="Picture 5"/>
          <p:cNvPicPr>
            <a:picLocks noChangeAspect="1" noChangeArrowheads="1"/>
          </p:cNvPicPr>
          <p:nvPr/>
        </p:nvPicPr>
        <p:blipFill>
          <a:blip r:embed="rId3" cstate="print"/>
          <a:srcRect l="1173" t="21562" r="76563" b="43750"/>
          <a:stretch>
            <a:fillRect/>
          </a:stretch>
        </p:blipFill>
        <p:spPr bwMode="auto">
          <a:xfrm>
            <a:off x="5429250" y="1622425"/>
            <a:ext cx="2357438" cy="1878013"/>
          </a:xfrm>
          <a:prstGeom prst="rect">
            <a:avLst/>
          </a:prstGeom>
          <a:noFill/>
          <a:ln w="9525">
            <a:noFill/>
            <a:miter lim="800000"/>
            <a:headEnd/>
            <a:tailEnd/>
          </a:ln>
        </p:spPr>
      </p:pic>
      <p:pic>
        <p:nvPicPr>
          <p:cNvPr id="145417" name="Picture 3"/>
          <p:cNvPicPr>
            <a:picLocks noChangeAspect="1" noChangeArrowheads="1"/>
          </p:cNvPicPr>
          <p:nvPr/>
        </p:nvPicPr>
        <p:blipFill>
          <a:blip r:embed="rId4" cstate="print"/>
          <a:srcRect l="687" t="21089" r="76649" b="44849"/>
          <a:stretch>
            <a:fillRect/>
          </a:stretch>
        </p:blipFill>
        <p:spPr bwMode="auto">
          <a:xfrm>
            <a:off x="5429250" y="3643313"/>
            <a:ext cx="2357438" cy="1936750"/>
          </a:xfrm>
          <a:prstGeom prst="rect">
            <a:avLst/>
          </a:prstGeom>
          <a:noFill/>
          <a:ln w="9525">
            <a:noFill/>
            <a:miter lim="800000"/>
            <a:headEnd/>
            <a:tailEnd/>
          </a:ln>
        </p:spPr>
      </p:pic>
      <p:sp>
        <p:nvSpPr>
          <p:cNvPr id="145418" name="Rectangle 22"/>
          <p:cNvSpPr>
            <a:spLocks noChangeAspect="1" noChangeArrowheads="1"/>
          </p:cNvSpPr>
          <p:nvPr/>
        </p:nvSpPr>
        <p:spPr bwMode="auto">
          <a:xfrm>
            <a:off x="5286375" y="1500188"/>
            <a:ext cx="2500313" cy="4143375"/>
          </a:xfrm>
          <a:prstGeom prst="rect">
            <a:avLst/>
          </a:prstGeom>
          <a:solidFill>
            <a:srgbClr val="D1CAA3">
              <a:alpha val="50980"/>
            </a:srgbClr>
          </a:solidFill>
          <a:ln w="19050" algn="ctr">
            <a:noFill/>
            <a:miter lim="800000"/>
            <a:headEnd/>
            <a:tailEnd/>
          </a:ln>
        </p:spPr>
        <p:txBody>
          <a:bodyPr lIns="91432" tIns="118800" rIns="91432" bIns="45716"/>
          <a:lstStyle/>
          <a:p>
            <a:pPr marL="169863" indent="-169863" algn="ctr" fontAlgn="base">
              <a:spcBef>
                <a:spcPct val="50000"/>
              </a:spcBef>
              <a:spcAft>
                <a:spcPct val="0"/>
              </a:spcAft>
              <a:buClr>
                <a:srgbClr val="000000"/>
              </a:buClr>
            </a:pPr>
            <a:endParaRPr lang="es-AR" sz="1200">
              <a:solidFill>
                <a:srgbClr val="000000"/>
              </a:solidFill>
              <a:latin typeface="Verdana" pitchFamily="34" charset="0"/>
            </a:endParaRPr>
          </a:p>
        </p:txBody>
      </p:sp>
      <p:sp>
        <p:nvSpPr>
          <p:cNvPr id="50" name="Text Box 39"/>
          <p:cNvSpPr txBox="1">
            <a:spLocks noChangeArrowheads="1"/>
          </p:cNvSpPr>
          <p:nvPr/>
        </p:nvSpPr>
        <p:spPr bwMode="auto">
          <a:xfrm>
            <a:off x="7358063" y="1857375"/>
            <a:ext cx="1150937" cy="430213"/>
          </a:xfrm>
          <a:prstGeom prst="rect">
            <a:avLst/>
          </a:prstGeom>
          <a:solidFill>
            <a:srgbClr val="D9E6AE"/>
          </a:solidFill>
          <a:ln w="9525" algn="ctr">
            <a:noFill/>
            <a:miter lim="800000"/>
            <a:headEnd/>
            <a:tailEnd/>
          </a:ln>
          <a:effectLst>
            <a:outerShdw dist="107763" dir="2700000" algn="ctr" rotWithShape="0">
              <a:schemeClr val="bg2">
                <a:alpha val="50000"/>
              </a:schemeClr>
            </a:outerShdw>
          </a:effectLst>
        </p:spPr>
        <p:txBody>
          <a:bodyPr lIns="54000" rIns="54000" anchor="ctr" anchorCtr="1"/>
          <a:lstStyle/>
          <a:p>
            <a:pPr algn="ctr" eaLnBrk="0" hangingPunct="0">
              <a:defRPr/>
            </a:pPr>
            <a:r>
              <a:rPr lang="es-AR" sz="900" dirty="0">
                <a:solidFill>
                  <a:srgbClr val="000000"/>
                </a:solidFill>
                <a:ea typeface="Arial Unicode MS" pitchFamily="34" charset="-128"/>
                <a:cs typeface="Arial Unicode MS" pitchFamily="34" charset="-128"/>
              </a:rPr>
              <a:t>Identifica variables sensibles</a:t>
            </a:r>
          </a:p>
        </p:txBody>
      </p:sp>
      <p:sp>
        <p:nvSpPr>
          <p:cNvPr id="51" name="Text Box 36"/>
          <p:cNvSpPr txBox="1">
            <a:spLocks noChangeArrowheads="1"/>
          </p:cNvSpPr>
          <p:nvPr/>
        </p:nvSpPr>
        <p:spPr bwMode="auto">
          <a:xfrm>
            <a:off x="7491413" y="4132263"/>
            <a:ext cx="1150937" cy="430212"/>
          </a:xfrm>
          <a:prstGeom prst="rect">
            <a:avLst/>
          </a:prstGeom>
          <a:solidFill>
            <a:srgbClr val="D9E6AE"/>
          </a:solidFill>
          <a:ln w="9525" algn="ctr">
            <a:noFill/>
            <a:miter lim="800000"/>
            <a:headEnd/>
            <a:tailEnd/>
          </a:ln>
          <a:effectLst>
            <a:outerShdw dist="107763" dir="2700000" algn="ctr" rotWithShape="0">
              <a:schemeClr val="bg2">
                <a:alpha val="50000"/>
              </a:schemeClr>
            </a:outerShdw>
          </a:effectLst>
        </p:spPr>
        <p:txBody>
          <a:bodyPr lIns="54000" rIns="54000" anchor="ctr" anchorCtr="1"/>
          <a:lstStyle/>
          <a:p>
            <a:pPr algn="ctr" eaLnBrk="0" hangingPunct="0">
              <a:defRPr/>
            </a:pPr>
            <a:r>
              <a:rPr lang="es-AR" sz="900" dirty="0">
                <a:solidFill>
                  <a:srgbClr val="000000"/>
                </a:solidFill>
                <a:ea typeface="Arial Unicode MS" pitchFamily="34" charset="-128"/>
                <a:cs typeface="Arial Unicode MS" pitchFamily="34" charset="-128"/>
              </a:rPr>
              <a:t>Análisis de incertidumbre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14313" y="1071563"/>
            <a:ext cx="8642350" cy="3786187"/>
          </a:xfrm>
          <a:prstGeom prst="rect">
            <a:avLst/>
          </a:prstGeom>
          <a:noFill/>
          <a:ln w="9525">
            <a:noFill/>
            <a:miter lim="800000"/>
            <a:headEnd/>
            <a:tailEnd/>
          </a:ln>
        </p:spPr>
        <p:txBody>
          <a:bodyPr>
            <a:spAutoFit/>
          </a:bodyPr>
          <a:lstStyle/>
          <a:p>
            <a:pPr marL="342900" indent="-342900">
              <a:spcBef>
                <a:spcPct val="50000"/>
              </a:spcBef>
              <a:defRPr/>
            </a:pPr>
            <a:r>
              <a:rPr lang="es-AR" sz="1600" dirty="0">
                <a:solidFill>
                  <a:schemeClr val="accent2">
                    <a:lumMod val="75000"/>
                  </a:schemeClr>
                </a:solidFill>
              </a:rPr>
              <a:t>Se presenta el resultado del análisis de sensitividad con 3 variables</a:t>
            </a: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spcBef>
                <a:spcPct val="50000"/>
              </a:spcBef>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n-US" sz="1600" dirty="0">
              <a:solidFill>
                <a:schemeClr val="accent2">
                  <a:lumMod val="75000"/>
                </a:schemeClr>
              </a:solidFill>
            </a:endParaRPr>
          </a:p>
          <a:p>
            <a:pPr marL="342900" indent="-342900">
              <a:defRPr/>
            </a:pPr>
            <a:endParaRPr lang="en-US" sz="1600" dirty="0">
              <a:solidFill>
                <a:schemeClr val="accent2">
                  <a:lumMod val="75000"/>
                </a:schemeClr>
              </a:solidFill>
            </a:endParaRPr>
          </a:p>
        </p:txBody>
      </p:sp>
      <p:pic>
        <p:nvPicPr>
          <p:cNvPr id="178179" name="Picture 4"/>
          <p:cNvPicPr>
            <a:picLocks noChangeAspect="1" noChangeArrowheads="1"/>
          </p:cNvPicPr>
          <p:nvPr/>
        </p:nvPicPr>
        <p:blipFill>
          <a:blip r:embed="rId2" cstate="print"/>
          <a:srcRect t="13126" r="32031" b="43750"/>
          <a:stretch>
            <a:fillRect/>
          </a:stretch>
        </p:blipFill>
        <p:spPr bwMode="auto">
          <a:xfrm>
            <a:off x="357188" y="3429000"/>
            <a:ext cx="6484937" cy="2571750"/>
          </a:xfrm>
          <a:prstGeom prst="rect">
            <a:avLst/>
          </a:prstGeom>
          <a:noFill/>
          <a:ln w="9525">
            <a:noFill/>
            <a:miter lim="800000"/>
            <a:headEnd/>
            <a:tailEnd/>
          </a:ln>
        </p:spPr>
      </p:pic>
      <p:pic>
        <p:nvPicPr>
          <p:cNvPr id="178180" name="Picture 6"/>
          <p:cNvPicPr>
            <a:picLocks noChangeAspect="1" noChangeArrowheads="1"/>
          </p:cNvPicPr>
          <p:nvPr/>
        </p:nvPicPr>
        <p:blipFill>
          <a:blip r:embed="rId3" cstate="print"/>
          <a:srcRect t="20937" r="69922" b="42500"/>
          <a:stretch>
            <a:fillRect/>
          </a:stretch>
        </p:blipFill>
        <p:spPr bwMode="auto">
          <a:xfrm>
            <a:off x="3130550" y="3892550"/>
            <a:ext cx="2870200" cy="2179638"/>
          </a:xfrm>
          <a:prstGeom prst="rect">
            <a:avLst/>
          </a:prstGeom>
          <a:noFill/>
          <a:ln w="9525">
            <a:noFill/>
            <a:miter lim="800000"/>
            <a:headEnd/>
            <a:tailEnd/>
          </a:ln>
        </p:spPr>
      </p:pic>
      <p:pic>
        <p:nvPicPr>
          <p:cNvPr id="178181" name="Picture 7"/>
          <p:cNvPicPr>
            <a:picLocks noChangeAspect="1" noChangeArrowheads="1"/>
          </p:cNvPicPr>
          <p:nvPr/>
        </p:nvPicPr>
        <p:blipFill>
          <a:blip r:embed="rId4" cstate="print"/>
          <a:srcRect t="20937" r="69922" b="43439"/>
          <a:stretch>
            <a:fillRect/>
          </a:stretch>
        </p:blipFill>
        <p:spPr bwMode="auto">
          <a:xfrm>
            <a:off x="5857875" y="3876675"/>
            <a:ext cx="2870200" cy="2124075"/>
          </a:xfrm>
          <a:prstGeom prst="rect">
            <a:avLst/>
          </a:prstGeom>
          <a:noFill/>
          <a:ln w="9525">
            <a:noFill/>
            <a:miter lim="800000"/>
            <a:headEnd/>
            <a:tailEnd/>
          </a:ln>
        </p:spPr>
      </p:pic>
      <p:pic>
        <p:nvPicPr>
          <p:cNvPr id="178182" name="Picture 2"/>
          <p:cNvPicPr>
            <a:picLocks noChangeAspect="1" noChangeArrowheads="1"/>
          </p:cNvPicPr>
          <p:nvPr/>
        </p:nvPicPr>
        <p:blipFill>
          <a:blip r:embed="rId5" cstate="print"/>
          <a:srcRect l="16406" t="9375" r="27344" b="45625"/>
          <a:stretch>
            <a:fillRect/>
          </a:stretch>
        </p:blipFill>
        <p:spPr bwMode="auto">
          <a:xfrm>
            <a:off x="500063" y="1428750"/>
            <a:ext cx="4002087" cy="2000250"/>
          </a:xfrm>
          <a:prstGeom prst="rect">
            <a:avLst/>
          </a:prstGeom>
          <a:noFill/>
          <a:ln w="9525">
            <a:noFill/>
            <a:miter lim="800000"/>
            <a:headEnd/>
            <a:tailEnd/>
          </a:ln>
        </p:spPr>
      </p:pic>
      <p:sp>
        <p:nvSpPr>
          <p:cNvPr id="11" name="Rectangle 2"/>
          <p:cNvSpPr txBox="1">
            <a:spLocks noChangeArrowheads="1"/>
          </p:cNvSpPr>
          <p:nvPr/>
        </p:nvSpPr>
        <p:spPr>
          <a:xfrm>
            <a:off x="468313" y="430213"/>
            <a:ext cx="8251825" cy="512762"/>
          </a:xfrm>
          <a:prstGeom prst="rect">
            <a:avLst/>
          </a:prstGeom>
        </p:spPr>
        <p:txBody>
          <a:bodyPr/>
          <a:lstStyle/>
          <a:p>
            <a:pPr eaLnBrk="0" hangingPunct="0">
              <a:defRPr/>
            </a:pPr>
            <a:r>
              <a:rPr lang="es-AR" sz="2400" kern="0" dirty="0">
                <a:solidFill>
                  <a:schemeClr val="bg1"/>
                </a:solidFill>
                <a:latin typeface="+mj-lt"/>
                <a:ea typeface="+mj-ea"/>
                <a:cs typeface="+mj-cs"/>
              </a:rPr>
              <a:t>Análisis de </a:t>
            </a:r>
            <a:r>
              <a:rPr lang="es-AR" sz="2400" kern="0" dirty="0" err="1">
                <a:solidFill>
                  <a:schemeClr val="bg1"/>
                </a:solidFill>
                <a:latin typeface="+mj-lt"/>
                <a:ea typeface="+mj-ea"/>
                <a:cs typeface="+mj-cs"/>
              </a:rPr>
              <a:t>sensitividad</a:t>
            </a:r>
            <a:r>
              <a:rPr lang="es-AR" sz="2400" kern="0" dirty="0">
                <a:solidFill>
                  <a:schemeClr val="bg1"/>
                </a:solidFill>
                <a:latin typeface="+mj-lt"/>
                <a:ea typeface="+mj-ea"/>
                <a:cs typeface="+mj-cs"/>
              </a:rPr>
              <a:t>- 3 variables</a:t>
            </a:r>
            <a:endParaRPr lang="es-ES" sz="2400" kern="0" dirty="0">
              <a:solidFill>
                <a:schemeClr val="bg1"/>
              </a:solidFill>
              <a:latin typeface="+mj-lt"/>
              <a:ea typeface="+mj-ea"/>
              <a:cs typeface="+mj-cs"/>
            </a:endParaRPr>
          </a:p>
        </p:txBody>
      </p:sp>
      <p:sp>
        <p:nvSpPr>
          <p:cNvPr id="178184" name="TextBox 11"/>
          <p:cNvSpPr txBox="1">
            <a:spLocks noChangeArrowheads="1"/>
          </p:cNvSpPr>
          <p:nvPr/>
        </p:nvSpPr>
        <p:spPr bwMode="auto">
          <a:xfrm>
            <a:off x="2344738" y="1714500"/>
            <a:ext cx="227012" cy="276225"/>
          </a:xfrm>
          <a:prstGeom prst="rect">
            <a:avLst/>
          </a:prstGeom>
          <a:noFill/>
          <a:ln w="9525">
            <a:noFill/>
            <a:miter lim="800000"/>
            <a:headEnd/>
            <a:tailEnd/>
          </a:ln>
        </p:spPr>
        <p:txBody>
          <a:bodyPr>
            <a:spAutoFit/>
          </a:bodyPr>
          <a:lstStyle/>
          <a:p>
            <a:r>
              <a:rPr lang="en-US" sz="1200">
                <a:solidFill>
                  <a:srgbClr val="FF0000"/>
                </a:solidFill>
              </a:rPr>
              <a:t>1</a:t>
            </a:r>
          </a:p>
        </p:txBody>
      </p:sp>
      <p:sp>
        <p:nvSpPr>
          <p:cNvPr id="178185" name="TextBox 12"/>
          <p:cNvSpPr txBox="1">
            <a:spLocks noChangeArrowheads="1"/>
          </p:cNvSpPr>
          <p:nvPr/>
        </p:nvSpPr>
        <p:spPr bwMode="auto">
          <a:xfrm>
            <a:off x="2928938" y="1500188"/>
            <a:ext cx="285750" cy="276225"/>
          </a:xfrm>
          <a:prstGeom prst="rect">
            <a:avLst/>
          </a:prstGeom>
          <a:noFill/>
          <a:ln w="9525">
            <a:noFill/>
            <a:miter lim="800000"/>
            <a:headEnd/>
            <a:tailEnd/>
          </a:ln>
        </p:spPr>
        <p:txBody>
          <a:bodyPr>
            <a:spAutoFit/>
          </a:bodyPr>
          <a:lstStyle/>
          <a:p>
            <a:r>
              <a:rPr lang="en-US" sz="1200">
                <a:solidFill>
                  <a:srgbClr val="FF0000"/>
                </a:solidFill>
              </a:rPr>
              <a:t>2</a:t>
            </a:r>
            <a:endParaRPr lang="es-AR" sz="1200">
              <a:solidFill>
                <a:srgbClr val="FF0000"/>
              </a:solidFill>
            </a:endParaRPr>
          </a:p>
        </p:txBody>
      </p:sp>
      <p:sp>
        <p:nvSpPr>
          <p:cNvPr id="178186" name="TextBox 13"/>
          <p:cNvSpPr txBox="1">
            <a:spLocks noChangeArrowheads="1"/>
          </p:cNvSpPr>
          <p:nvPr/>
        </p:nvSpPr>
        <p:spPr bwMode="auto">
          <a:xfrm>
            <a:off x="3500438" y="1428750"/>
            <a:ext cx="285750" cy="276225"/>
          </a:xfrm>
          <a:prstGeom prst="rect">
            <a:avLst/>
          </a:prstGeom>
          <a:noFill/>
          <a:ln w="9525">
            <a:noFill/>
            <a:miter lim="800000"/>
            <a:headEnd/>
            <a:tailEnd/>
          </a:ln>
        </p:spPr>
        <p:txBody>
          <a:bodyPr>
            <a:spAutoFit/>
          </a:bodyPr>
          <a:lstStyle/>
          <a:p>
            <a:r>
              <a:rPr lang="en-US" sz="1200">
                <a:solidFill>
                  <a:srgbClr val="FF0000"/>
                </a:solidFill>
              </a:rPr>
              <a:t>3</a:t>
            </a:r>
            <a:endParaRPr lang="es-AR" sz="1200">
              <a:solidFill>
                <a:srgbClr val="FF0000"/>
              </a:solidFill>
            </a:endParaRPr>
          </a:p>
        </p:txBody>
      </p:sp>
      <p:sp>
        <p:nvSpPr>
          <p:cNvPr id="178187" name="Rounded Rectangle 14"/>
          <p:cNvSpPr>
            <a:spLocks noChangeArrowheads="1"/>
          </p:cNvSpPr>
          <p:nvPr/>
        </p:nvSpPr>
        <p:spPr bwMode="auto">
          <a:xfrm>
            <a:off x="2071688" y="1428750"/>
            <a:ext cx="1928812" cy="2039938"/>
          </a:xfrm>
          <a:prstGeom prst="roundRect">
            <a:avLst>
              <a:gd name="adj" fmla="val 16667"/>
            </a:avLst>
          </a:prstGeom>
          <a:noFill/>
          <a:ln w="9525" algn="ctr">
            <a:solidFill>
              <a:srgbClr val="FF0000"/>
            </a:solidFill>
            <a:prstDash val="dash"/>
            <a:round/>
            <a:headEnd/>
            <a:tailEnd/>
          </a:ln>
        </p:spPr>
        <p:txBody>
          <a:bodyPr/>
          <a:lstStyle/>
          <a:p>
            <a:pPr eaLnBrk="0" hangingPunct="0"/>
            <a:endParaRPr lang="es-AR" sz="2400">
              <a:latin typeface="Trebuchet MS"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8B53E12-B846-4401-89FA-1F7E3DAB82DB}" type="slidenum">
              <a:rPr lang="es-ES" smtClean="0"/>
              <a:pPr/>
              <a:t>31</a:t>
            </a:fld>
            <a:endParaRPr lang="es-ES" smtClean="0"/>
          </a:p>
        </p:txBody>
      </p:sp>
      <p:sp>
        <p:nvSpPr>
          <p:cNvPr id="4" name="Text Box 3"/>
          <p:cNvSpPr txBox="1">
            <a:spLocks noChangeArrowheads="1"/>
          </p:cNvSpPr>
          <p:nvPr/>
        </p:nvSpPr>
        <p:spPr bwMode="auto">
          <a:xfrm>
            <a:off x="250825" y="1143000"/>
            <a:ext cx="8642350" cy="3786188"/>
          </a:xfrm>
          <a:prstGeom prst="rect">
            <a:avLst/>
          </a:prstGeom>
          <a:noFill/>
          <a:ln w="9525">
            <a:noFill/>
            <a:miter lim="800000"/>
            <a:headEnd/>
            <a:tailEnd/>
          </a:ln>
        </p:spPr>
        <p:txBody>
          <a:bodyPr>
            <a:spAutoFit/>
          </a:bodyPr>
          <a:lstStyle/>
          <a:p>
            <a:pPr marL="342900" indent="-342900">
              <a:spcBef>
                <a:spcPct val="50000"/>
              </a:spcBef>
              <a:defRPr/>
            </a:pPr>
            <a:r>
              <a:rPr lang="es-AR" sz="1600" dirty="0">
                <a:solidFill>
                  <a:schemeClr val="accent2">
                    <a:lumMod val="75000"/>
                  </a:schemeClr>
                </a:solidFill>
              </a:rPr>
              <a:t>Que pasaría entonces si se realiza sensitividad sobre los resultados también?</a:t>
            </a:r>
          </a:p>
          <a:p>
            <a:pPr marL="342900" indent="-342900">
              <a:spcBef>
                <a:spcPct val="50000"/>
              </a:spcBef>
              <a:buFontTx/>
              <a:buAutoNum type="arabicPeriod"/>
              <a:defRPr/>
            </a:pPr>
            <a:endParaRPr lang="es-AR" sz="1600" dirty="0">
              <a:solidFill>
                <a:schemeClr val="accent2">
                  <a:lumMod val="75000"/>
                </a:schemeClr>
              </a:solidFill>
            </a:endParaRPr>
          </a:p>
          <a:p>
            <a:pPr marL="342900" indent="-342900">
              <a:spcBef>
                <a:spcPct val="50000"/>
              </a:spcBef>
              <a:buFontTx/>
              <a:buAutoNum type="arabicPeriod"/>
              <a:defRPr/>
            </a:pPr>
            <a:endParaRPr lang="es-AR" sz="1600" dirty="0">
              <a:solidFill>
                <a:schemeClr val="accent2">
                  <a:lumMod val="75000"/>
                </a:schemeClr>
              </a:solidFill>
            </a:endParaRPr>
          </a:p>
          <a:p>
            <a:pPr marL="342900" indent="-342900">
              <a:spcBef>
                <a:spcPct val="50000"/>
              </a:spcBef>
              <a:buFontTx/>
              <a:buAutoNum type="arabicPeriod"/>
              <a:defRPr/>
            </a:pPr>
            <a:endParaRPr lang="es-AR" sz="1600" dirty="0">
              <a:solidFill>
                <a:schemeClr val="accent2">
                  <a:lumMod val="75000"/>
                </a:schemeClr>
              </a:solidFill>
            </a:endParaRPr>
          </a:p>
          <a:p>
            <a:pPr marL="342900" indent="-342900">
              <a:spcBef>
                <a:spcPct val="50000"/>
              </a:spcBef>
              <a:buFontTx/>
              <a:buAutoNum type="arabicPeriod"/>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n-US" sz="1600" dirty="0">
              <a:solidFill>
                <a:schemeClr val="accent2">
                  <a:lumMod val="75000"/>
                </a:schemeClr>
              </a:solidFill>
            </a:endParaRPr>
          </a:p>
          <a:p>
            <a:pPr marL="342900" indent="-342900">
              <a:defRPr/>
            </a:pPr>
            <a:endParaRPr lang="en-US" sz="1600" dirty="0">
              <a:solidFill>
                <a:schemeClr val="accent2">
                  <a:lumMod val="75000"/>
                </a:schemeClr>
              </a:solidFill>
            </a:endParaRPr>
          </a:p>
        </p:txBody>
      </p:sp>
      <p:pic>
        <p:nvPicPr>
          <p:cNvPr id="179204" name="Picture 3"/>
          <p:cNvPicPr>
            <a:picLocks noChangeAspect="1" noChangeArrowheads="1"/>
          </p:cNvPicPr>
          <p:nvPr/>
        </p:nvPicPr>
        <p:blipFill>
          <a:blip r:embed="rId2" cstate="print"/>
          <a:srcRect t="13126" r="34375" b="43750"/>
          <a:stretch>
            <a:fillRect/>
          </a:stretch>
        </p:blipFill>
        <p:spPr bwMode="auto">
          <a:xfrm>
            <a:off x="1357313" y="3571875"/>
            <a:ext cx="6286500" cy="2581275"/>
          </a:xfrm>
          <a:prstGeom prst="rect">
            <a:avLst/>
          </a:prstGeom>
          <a:noFill/>
          <a:ln w="9525">
            <a:noFill/>
            <a:miter lim="800000"/>
            <a:headEnd/>
            <a:tailEnd/>
          </a:ln>
        </p:spPr>
      </p:pic>
      <p:pic>
        <p:nvPicPr>
          <p:cNvPr id="179205" name="Picture 4"/>
          <p:cNvPicPr>
            <a:picLocks noChangeAspect="1" noChangeArrowheads="1"/>
          </p:cNvPicPr>
          <p:nvPr/>
        </p:nvPicPr>
        <p:blipFill>
          <a:blip r:embed="rId3" cstate="print"/>
          <a:srcRect l="16016" t="10625" r="25977" b="46249"/>
          <a:stretch>
            <a:fillRect/>
          </a:stretch>
        </p:blipFill>
        <p:spPr bwMode="auto">
          <a:xfrm>
            <a:off x="642938" y="1714500"/>
            <a:ext cx="3714750" cy="1725613"/>
          </a:xfrm>
          <a:prstGeom prst="rect">
            <a:avLst/>
          </a:prstGeom>
          <a:noFill/>
          <a:ln w="9525">
            <a:noFill/>
            <a:miter lim="800000"/>
            <a:headEnd/>
            <a:tailEnd/>
          </a:ln>
        </p:spPr>
      </p:pic>
      <p:sp>
        <p:nvSpPr>
          <p:cNvPr id="9" name="Rectangle 2"/>
          <p:cNvSpPr txBox="1">
            <a:spLocks noChangeArrowheads="1"/>
          </p:cNvSpPr>
          <p:nvPr/>
        </p:nvSpPr>
        <p:spPr>
          <a:xfrm>
            <a:off x="468313" y="430213"/>
            <a:ext cx="8251825" cy="512762"/>
          </a:xfrm>
          <a:prstGeom prst="rect">
            <a:avLst/>
          </a:prstGeom>
        </p:spPr>
        <p:txBody>
          <a:bodyPr/>
          <a:lstStyle/>
          <a:p>
            <a:pPr eaLnBrk="0" hangingPunct="0">
              <a:defRPr/>
            </a:pPr>
            <a:r>
              <a:rPr lang="es-AR" sz="2400" kern="0" dirty="0">
                <a:solidFill>
                  <a:schemeClr val="bg1"/>
                </a:solidFill>
                <a:latin typeface="+mj-lt"/>
                <a:ea typeface="+mj-ea"/>
                <a:cs typeface="+mj-cs"/>
              </a:rPr>
              <a:t>Análisis de </a:t>
            </a:r>
            <a:r>
              <a:rPr lang="es-AR" sz="2400" kern="0" dirty="0" err="1">
                <a:solidFill>
                  <a:schemeClr val="bg1"/>
                </a:solidFill>
                <a:latin typeface="+mj-lt"/>
                <a:ea typeface="+mj-ea"/>
                <a:cs typeface="+mj-cs"/>
              </a:rPr>
              <a:t>sensitividad</a:t>
            </a:r>
            <a:r>
              <a:rPr lang="es-AR" sz="2400" kern="0" dirty="0">
                <a:solidFill>
                  <a:schemeClr val="bg1"/>
                </a:solidFill>
                <a:latin typeface="+mj-lt"/>
                <a:ea typeface="+mj-ea"/>
                <a:cs typeface="+mj-cs"/>
              </a:rPr>
              <a:t>- 3 variables</a:t>
            </a:r>
            <a:endParaRPr lang="es-ES" sz="2400" kern="0" dirty="0">
              <a:solidFill>
                <a:schemeClr val="bg1"/>
              </a:solidFill>
              <a:latin typeface="+mj-lt"/>
              <a:ea typeface="+mj-ea"/>
              <a:cs typeface="+mj-cs"/>
            </a:endParaRPr>
          </a:p>
        </p:txBody>
      </p:sp>
      <p:sp>
        <p:nvSpPr>
          <p:cNvPr id="179207" name="Rounded Rectangle 9"/>
          <p:cNvSpPr>
            <a:spLocks noChangeArrowheads="1"/>
          </p:cNvSpPr>
          <p:nvPr/>
        </p:nvSpPr>
        <p:spPr bwMode="auto">
          <a:xfrm>
            <a:off x="2071688" y="1428750"/>
            <a:ext cx="1643062" cy="2071688"/>
          </a:xfrm>
          <a:prstGeom prst="roundRect">
            <a:avLst>
              <a:gd name="adj" fmla="val 16667"/>
            </a:avLst>
          </a:prstGeom>
          <a:noFill/>
          <a:ln w="9525" algn="ctr">
            <a:solidFill>
              <a:srgbClr val="FF0000"/>
            </a:solidFill>
            <a:prstDash val="dash"/>
            <a:round/>
            <a:headEnd/>
            <a:tailEnd/>
          </a:ln>
        </p:spPr>
        <p:txBody>
          <a:bodyPr/>
          <a:lstStyle/>
          <a:p>
            <a:pPr eaLnBrk="0" hangingPunct="0"/>
            <a:endParaRPr lang="es-AR" sz="2400">
              <a:latin typeface="Trebuchet MS" pitchFamily="34" charset="0"/>
            </a:endParaRPr>
          </a:p>
        </p:txBody>
      </p:sp>
      <p:sp>
        <p:nvSpPr>
          <p:cNvPr id="179208" name="Rounded Rectangle 10"/>
          <p:cNvSpPr>
            <a:spLocks noChangeArrowheads="1"/>
          </p:cNvSpPr>
          <p:nvPr/>
        </p:nvSpPr>
        <p:spPr bwMode="auto">
          <a:xfrm>
            <a:off x="3643313" y="2857500"/>
            <a:ext cx="714375" cy="285750"/>
          </a:xfrm>
          <a:prstGeom prst="roundRect">
            <a:avLst>
              <a:gd name="adj" fmla="val 16667"/>
            </a:avLst>
          </a:prstGeom>
          <a:noFill/>
          <a:ln w="9525" algn="ctr">
            <a:solidFill>
              <a:srgbClr val="FF0000"/>
            </a:solidFill>
            <a:prstDash val="dash"/>
            <a:round/>
            <a:headEnd/>
            <a:tailEnd/>
          </a:ln>
        </p:spPr>
        <p:txBody>
          <a:bodyPr/>
          <a:lstStyle/>
          <a:p>
            <a:pPr eaLnBrk="0" hangingPunct="0"/>
            <a:endParaRPr lang="es-AR" sz="2400">
              <a:latin typeface="Trebuchet MS"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28625" y="1143000"/>
            <a:ext cx="8464550" cy="3786188"/>
          </a:xfrm>
          <a:prstGeom prst="rect">
            <a:avLst/>
          </a:prstGeom>
          <a:noFill/>
          <a:ln w="9525">
            <a:noFill/>
            <a:miter lim="800000"/>
            <a:headEnd/>
            <a:tailEnd/>
          </a:ln>
        </p:spPr>
        <p:txBody>
          <a:bodyPr>
            <a:spAutoFit/>
          </a:bodyPr>
          <a:lstStyle/>
          <a:p>
            <a:pPr marL="342900" indent="-342900">
              <a:spcBef>
                <a:spcPct val="50000"/>
              </a:spcBef>
              <a:defRPr/>
            </a:pPr>
            <a:r>
              <a:rPr lang="es-AR" sz="1600" dirty="0">
                <a:solidFill>
                  <a:schemeClr val="accent2">
                    <a:lumMod val="75000"/>
                  </a:schemeClr>
                </a:solidFill>
              </a:rPr>
              <a:t>Veamos un ejemplo posible</a:t>
            </a:r>
          </a:p>
          <a:p>
            <a:pPr marL="342900" indent="-342900">
              <a:spcBef>
                <a:spcPct val="50000"/>
              </a:spcBef>
              <a:buFontTx/>
              <a:buAutoNum type="arabicPeriod"/>
              <a:defRPr/>
            </a:pPr>
            <a:endParaRPr lang="es-AR" sz="1600" dirty="0">
              <a:solidFill>
                <a:schemeClr val="accent2">
                  <a:lumMod val="75000"/>
                </a:schemeClr>
              </a:solidFill>
            </a:endParaRPr>
          </a:p>
          <a:p>
            <a:pPr marL="342900" indent="-342900">
              <a:spcBef>
                <a:spcPct val="50000"/>
              </a:spcBef>
              <a:buFontTx/>
              <a:buAutoNum type="arabicPeriod"/>
              <a:defRPr/>
            </a:pPr>
            <a:endParaRPr lang="es-AR" sz="1600" dirty="0">
              <a:solidFill>
                <a:schemeClr val="accent2">
                  <a:lumMod val="75000"/>
                </a:schemeClr>
              </a:solidFill>
            </a:endParaRPr>
          </a:p>
          <a:p>
            <a:pPr marL="342900" indent="-342900">
              <a:spcBef>
                <a:spcPct val="50000"/>
              </a:spcBef>
              <a:buFontTx/>
              <a:buAutoNum type="arabicPeriod"/>
              <a:defRPr/>
            </a:pPr>
            <a:endParaRPr lang="es-AR" sz="1600" dirty="0">
              <a:solidFill>
                <a:schemeClr val="accent2">
                  <a:lumMod val="75000"/>
                </a:schemeClr>
              </a:solidFill>
            </a:endParaRPr>
          </a:p>
          <a:p>
            <a:pPr marL="342900" indent="-342900">
              <a:spcBef>
                <a:spcPct val="50000"/>
              </a:spcBef>
              <a:buFontTx/>
              <a:buAutoNum type="arabicPeriod"/>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n-US" sz="1600" dirty="0">
              <a:solidFill>
                <a:schemeClr val="accent2">
                  <a:lumMod val="75000"/>
                </a:schemeClr>
              </a:solidFill>
            </a:endParaRPr>
          </a:p>
          <a:p>
            <a:pPr marL="342900" indent="-342900">
              <a:defRPr/>
            </a:pPr>
            <a:endParaRPr lang="en-US" sz="1600" dirty="0">
              <a:solidFill>
                <a:schemeClr val="accent2">
                  <a:lumMod val="75000"/>
                </a:schemeClr>
              </a:solidFill>
            </a:endParaRPr>
          </a:p>
        </p:txBody>
      </p:sp>
      <p:pic>
        <p:nvPicPr>
          <p:cNvPr id="180227" name="Picture 3"/>
          <p:cNvPicPr>
            <a:picLocks noChangeAspect="1" noChangeArrowheads="1"/>
          </p:cNvPicPr>
          <p:nvPr/>
        </p:nvPicPr>
        <p:blipFill>
          <a:blip r:embed="rId2" cstate="print"/>
          <a:srcRect t="13126" r="36131" b="43750"/>
          <a:stretch>
            <a:fillRect/>
          </a:stretch>
        </p:blipFill>
        <p:spPr bwMode="auto">
          <a:xfrm>
            <a:off x="1000125" y="3411538"/>
            <a:ext cx="6643688" cy="2803525"/>
          </a:xfrm>
          <a:prstGeom prst="rect">
            <a:avLst/>
          </a:prstGeom>
          <a:noFill/>
          <a:ln w="9525">
            <a:noFill/>
            <a:miter lim="800000"/>
            <a:headEnd/>
            <a:tailEnd/>
          </a:ln>
        </p:spPr>
      </p:pic>
      <p:pic>
        <p:nvPicPr>
          <p:cNvPr id="180228" name="Picture 4"/>
          <p:cNvPicPr>
            <a:picLocks noChangeAspect="1" noChangeArrowheads="1"/>
          </p:cNvPicPr>
          <p:nvPr/>
        </p:nvPicPr>
        <p:blipFill>
          <a:blip r:embed="rId3" cstate="print"/>
          <a:srcRect t="21875" r="68750" b="44376"/>
          <a:stretch>
            <a:fillRect/>
          </a:stretch>
        </p:blipFill>
        <p:spPr bwMode="auto">
          <a:xfrm>
            <a:off x="4500563" y="3949700"/>
            <a:ext cx="3251200" cy="2193925"/>
          </a:xfrm>
          <a:prstGeom prst="rect">
            <a:avLst/>
          </a:prstGeom>
          <a:noFill/>
          <a:ln w="9525">
            <a:noFill/>
            <a:miter lim="800000"/>
            <a:headEnd/>
            <a:tailEnd/>
          </a:ln>
        </p:spPr>
      </p:pic>
      <p:sp>
        <p:nvSpPr>
          <p:cNvPr id="180229" name="Oval 10"/>
          <p:cNvSpPr>
            <a:spLocks noChangeArrowheads="1"/>
          </p:cNvSpPr>
          <p:nvPr/>
        </p:nvSpPr>
        <p:spPr bwMode="auto">
          <a:xfrm>
            <a:off x="2441575" y="3935413"/>
            <a:ext cx="974725" cy="279400"/>
          </a:xfrm>
          <a:prstGeom prst="ellipse">
            <a:avLst/>
          </a:prstGeom>
          <a:noFill/>
          <a:ln w="9525" algn="ctr">
            <a:solidFill>
              <a:srgbClr val="FF0000"/>
            </a:solidFill>
            <a:round/>
            <a:headEnd/>
            <a:tailEnd/>
          </a:ln>
        </p:spPr>
        <p:txBody>
          <a:bodyPr/>
          <a:lstStyle/>
          <a:p>
            <a:pPr eaLnBrk="0" hangingPunct="0"/>
            <a:endParaRPr lang="es-AR" sz="2400">
              <a:latin typeface="Trebuchet MS" pitchFamily="34" charset="0"/>
            </a:endParaRPr>
          </a:p>
        </p:txBody>
      </p:sp>
      <p:sp>
        <p:nvSpPr>
          <p:cNvPr id="180230" name="Oval 11"/>
          <p:cNvSpPr>
            <a:spLocks noChangeArrowheads="1"/>
          </p:cNvSpPr>
          <p:nvPr/>
        </p:nvSpPr>
        <p:spPr bwMode="auto">
          <a:xfrm>
            <a:off x="6227763" y="3884613"/>
            <a:ext cx="974725" cy="279400"/>
          </a:xfrm>
          <a:prstGeom prst="ellipse">
            <a:avLst/>
          </a:prstGeom>
          <a:noFill/>
          <a:ln w="9525" algn="ctr">
            <a:solidFill>
              <a:srgbClr val="FF0000"/>
            </a:solidFill>
            <a:round/>
            <a:headEnd/>
            <a:tailEnd/>
          </a:ln>
        </p:spPr>
        <p:txBody>
          <a:bodyPr/>
          <a:lstStyle/>
          <a:p>
            <a:pPr eaLnBrk="0" hangingPunct="0"/>
            <a:endParaRPr lang="es-AR" sz="2400">
              <a:latin typeface="Trebuchet MS" pitchFamily="34" charset="0"/>
            </a:endParaRPr>
          </a:p>
        </p:txBody>
      </p:sp>
      <p:pic>
        <p:nvPicPr>
          <p:cNvPr id="180231" name="Picture 5"/>
          <p:cNvPicPr>
            <a:picLocks noChangeAspect="1" noChangeArrowheads="1"/>
          </p:cNvPicPr>
          <p:nvPr/>
        </p:nvPicPr>
        <p:blipFill>
          <a:blip r:embed="rId4" cstate="print"/>
          <a:srcRect l="16016" t="10625" r="23047" b="45313"/>
          <a:stretch>
            <a:fillRect/>
          </a:stretch>
        </p:blipFill>
        <p:spPr bwMode="auto">
          <a:xfrm>
            <a:off x="1071563" y="1428750"/>
            <a:ext cx="4572000" cy="2066925"/>
          </a:xfrm>
          <a:prstGeom prst="rect">
            <a:avLst/>
          </a:prstGeom>
          <a:noFill/>
          <a:ln w="9525">
            <a:noFill/>
            <a:miter lim="800000"/>
            <a:headEnd/>
            <a:tailEnd/>
          </a:ln>
        </p:spPr>
      </p:pic>
      <p:sp>
        <p:nvSpPr>
          <p:cNvPr id="14" name="Rectangle 2"/>
          <p:cNvSpPr txBox="1">
            <a:spLocks noChangeArrowheads="1"/>
          </p:cNvSpPr>
          <p:nvPr/>
        </p:nvSpPr>
        <p:spPr>
          <a:xfrm>
            <a:off x="468313" y="430213"/>
            <a:ext cx="8251825" cy="512762"/>
          </a:xfrm>
          <a:prstGeom prst="rect">
            <a:avLst/>
          </a:prstGeom>
        </p:spPr>
        <p:txBody>
          <a:bodyPr/>
          <a:lstStyle/>
          <a:p>
            <a:pPr eaLnBrk="0" hangingPunct="0">
              <a:defRPr/>
            </a:pPr>
            <a:r>
              <a:rPr lang="es-AR" sz="2400" kern="0" dirty="0">
                <a:solidFill>
                  <a:schemeClr val="bg1"/>
                </a:solidFill>
                <a:latin typeface="+mj-lt"/>
                <a:ea typeface="+mj-ea"/>
                <a:cs typeface="+mj-cs"/>
              </a:rPr>
              <a:t>Análisis de </a:t>
            </a:r>
            <a:r>
              <a:rPr lang="es-AR" sz="2400" kern="0" dirty="0" err="1">
                <a:solidFill>
                  <a:schemeClr val="bg1"/>
                </a:solidFill>
                <a:latin typeface="+mj-lt"/>
                <a:ea typeface="+mj-ea"/>
                <a:cs typeface="+mj-cs"/>
              </a:rPr>
              <a:t>sensitividad</a:t>
            </a:r>
            <a:r>
              <a:rPr lang="es-AR" sz="2400" kern="0" dirty="0">
                <a:solidFill>
                  <a:schemeClr val="bg1"/>
                </a:solidFill>
                <a:latin typeface="+mj-lt"/>
                <a:ea typeface="+mj-ea"/>
                <a:cs typeface="+mj-cs"/>
              </a:rPr>
              <a:t>- 3 variables</a:t>
            </a:r>
            <a:endParaRPr lang="es-ES" sz="2400" kern="0"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57188" y="1143000"/>
            <a:ext cx="8642350" cy="3786188"/>
          </a:xfrm>
          <a:prstGeom prst="rect">
            <a:avLst/>
          </a:prstGeom>
          <a:noFill/>
          <a:ln w="9525">
            <a:noFill/>
            <a:miter lim="800000"/>
            <a:headEnd/>
            <a:tailEnd/>
          </a:ln>
        </p:spPr>
        <p:txBody>
          <a:bodyPr>
            <a:spAutoFit/>
          </a:bodyPr>
          <a:lstStyle/>
          <a:p>
            <a:pPr marL="342900" indent="-342900">
              <a:spcBef>
                <a:spcPct val="50000"/>
              </a:spcBef>
              <a:defRPr/>
            </a:pPr>
            <a:r>
              <a:rPr lang="es-AR" sz="1600" dirty="0">
                <a:solidFill>
                  <a:schemeClr val="accent2">
                    <a:lumMod val="75000"/>
                  </a:schemeClr>
                </a:solidFill>
              </a:rPr>
              <a:t>Conociendo entonces el pensamiento racional de un evasor… que decidió la AFIP?</a:t>
            </a:r>
          </a:p>
          <a:p>
            <a:pPr marL="342900" indent="-342900">
              <a:spcBef>
                <a:spcPct val="50000"/>
              </a:spcBef>
              <a:buFontTx/>
              <a:buAutoNum type="arabicPeriod"/>
              <a:defRPr/>
            </a:pPr>
            <a:endParaRPr lang="es-AR" sz="1600" dirty="0">
              <a:solidFill>
                <a:schemeClr val="accent2">
                  <a:lumMod val="75000"/>
                </a:schemeClr>
              </a:solidFill>
            </a:endParaRPr>
          </a:p>
          <a:p>
            <a:pPr marL="342900" indent="-342900">
              <a:spcBef>
                <a:spcPct val="50000"/>
              </a:spcBef>
              <a:buFontTx/>
              <a:buAutoNum type="arabicPeriod"/>
              <a:defRPr/>
            </a:pPr>
            <a:endParaRPr lang="es-AR" sz="1600" dirty="0">
              <a:solidFill>
                <a:schemeClr val="accent2">
                  <a:lumMod val="75000"/>
                </a:schemeClr>
              </a:solidFill>
            </a:endParaRPr>
          </a:p>
          <a:p>
            <a:pPr marL="342900" indent="-342900">
              <a:spcBef>
                <a:spcPct val="50000"/>
              </a:spcBef>
              <a:buFontTx/>
              <a:buAutoNum type="arabicPeriod"/>
              <a:defRPr/>
            </a:pPr>
            <a:endParaRPr lang="es-AR" sz="1600" dirty="0">
              <a:solidFill>
                <a:schemeClr val="accent2">
                  <a:lumMod val="75000"/>
                </a:schemeClr>
              </a:solidFill>
            </a:endParaRPr>
          </a:p>
          <a:p>
            <a:pPr marL="342900" indent="-342900">
              <a:spcBef>
                <a:spcPct val="50000"/>
              </a:spcBef>
              <a:buFontTx/>
              <a:buAutoNum type="arabicPeriod"/>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s-AR" sz="1600" dirty="0">
              <a:solidFill>
                <a:schemeClr val="accent2">
                  <a:lumMod val="75000"/>
                </a:schemeClr>
              </a:solidFill>
            </a:endParaRPr>
          </a:p>
          <a:p>
            <a:pPr marL="342900" indent="-342900">
              <a:defRPr/>
            </a:pPr>
            <a:endParaRPr lang="en-US" sz="1600" dirty="0">
              <a:solidFill>
                <a:schemeClr val="accent2">
                  <a:lumMod val="75000"/>
                </a:schemeClr>
              </a:solidFill>
            </a:endParaRPr>
          </a:p>
          <a:p>
            <a:pPr marL="342900" indent="-342900">
              <a:defRPr/>
            </a:pPr>
            <a:endParaRPr lang="en-US" sz="1600" dirty="0">
              <a:solidFill>
                <a:schemeClr val="accent2">
                  <a:lumMod val="75000"/>
                </a:schemeClr>
              </a:solidFill>
            </a:endParaRPr>
          </a:p>
        </p:txBody>
      </p:sp>
      <p:pic>
        <p:nvPicPr>
          <p:cNvPr id="181251" name="Picture 2"/>
          <p:cNvPicPr>
            <a:picLocks noChangeAspect="1" noChangeArrowheads="1"/>
          </p:cNvPicPr>
          <p:nvPr/>
        </p:nvPicPr>
        <p:blipFill>
          <a:blip r:embed="rId2" cstate="print"/>
          <a:srcRect l="15820" t="10312" r="25000" b="45625"/>
          <a:stretch>
            <a:fillRect/>
          </a:stretch>
        </p:blipFill>
        <p:spPr bwMode="auto">
          <a:xfrm>
            <a:off x="785813" y="1785938"/>
            <a:ext cx="7215187" cy="3357562"/>
          </a:xfrm>
          <a:prstGeom prst="rect">
            <a:avLst/>
          </a:prstGeom>
          <a:noFill/>
          <a:ln w="9525">
            <a:noFill/>
            <a:miter lim="800000"/>
            <a:headEnd/>
            <a:tailEnd/>
          </a:ln>
        </p:spPr>
      </p:pic>
      <p:sp>
        <p:nvSpPr>
          <p:cNvPr id="10" name="Rectangle 2"/>
          <p:cNvSpPr txBox="1">
            <a:spLocks noChangeArrowheads="1"/>
          </p:cNvSpPr>
          <p:nvPr/>
        </p:nvSpPr>
        <p:spPr>
          <a:xfrm>
            <a:off x="468313" y="430213"/>
            <a:ext cx="8251825" cy="512762"/>
          </a:xfrm>
          <a:prstGeom prst="rect">
            <a:avLst/>
          </a:prstGeom>
        </p:spPr>
        <p:txBody>
          <a:bodyPr/>
          <a:lstStyle/>
          <a:p>
            <a:pPr eaLnBrk="0" hangingPunct="0">
              <a:defRPr/>
            </a:pPr>
            <a:r>
              <a:rPr lang="es-AR" sz="2400" kern="0" dirty="0">
                <a:solidFill>
                  <a:schemeClr val="bg1"/>
                </a:solidFill>
                <a:latin typeface="+mj-lt"/>
                <a:ea typeface="+mj-ea"/>
                <a:cs typeface="+mj-cs"/>
              </a:rPr>
              <a:t>Análisis de sensitividad - conclusiones</a:t>
            </a:r>
            <a:endParaRPr lang="es-ES" sz="2400" kern="0" dirty="0">
              <a:solidFill>
                <a:schemeClr val="bg1"/>
              </a:solidFill>
              <a:latin typeface="+mj-lt"/>
              <a:ea typeface="+mj-ea"/>
              <a:cs typeface="+mj-cs"/>
            </a:endParaRPr>
          </a:p>
        </p:txBody>
      </p:sp>
      <p:sp>
        <p:nvSpPr>
          <p:cNvPr id="11" name="TextBox 10"/>
          <p:cNvSpPr txBox="1"/>
          <p:nvPr/>
        </p:nvSpPr>
        <p:spPr>
          <a:xfrm>
            <a:off x="7072313" y="4643438"/>
            <a:ext cx="1357312" cy="400050"/>
          </a:xfrm>
          <a:prstGeom prst="rect">
            <a:avLst/>
          </a:prstGeom>
          <a:noFill/>
        </p:spPr>
        <p:txBody>
          <a:bodyPr>
            <a:spAutoFit/>
          </a:bodyPr>
          <a:lstStyle/>
          <a:p>
            <a:pPr algn="ctr">
              <a:defRPr/>
            </a:pPr>
            <a:r>
              <a:rPr lang="es-AR" sz="1000">
                <a:solidFill>
                  <a:schemeClr val="accent2">
                    <a:lumMod val="75000"/>
                  </a:schemeClr>
                </a:solidFill>
              </a:rPr>
              <a:t>Aumentar el resultado de ‘Multa’</a:t>
            </a:r>
          </a:p>
        </p:txBody>
      </p:sp>
      <p:sp>
        <p:nvSpPr>
          <p:cNvPr id="7" name="Rectangle 6"/>
          <p:cNvSpPr/>
          <p:nvPr/>
        </p:nvSpPr>
        <p:spPr>
          <a:xfrm>
            <a:off x="1143000" y="5214938"/>
            <a:ext cx="1857375" cy="554037"/>
          </a:xfrm>
          <a:prstGeom prst="rect">
            <a:avLst/>
          </a:prstGeom>
        </p:spPr>
        <p:txBody>
          <a:bodyPr>
            <a:spAutoFit/>
          </a:bodyPr>
          <a:lstStyle/>
          <a:p>
            <a:pPr algn="ctr">
              <a:defRPr/>
            </a:pPr>
            <a:r>
              <a:rPr lang="es-AR" sz="1000" dirty="0">
                <a:solidFill>
                  <a:schemeClr val="accent2">
                    <a:lumMod val="75000"/>
                  </a:schemeClr>
                </a:solidFill>
              </a:rPr>
              <a:t>Aumentar la probabilidad/ percepción de la probabilidad de ‘Controlen’</a:t>
            </a:r>
          </a:p>
        </p:txBody>
      </p:sp>
      <p:sp>
        <p:nvSpPr>
          <p:cNvPr id="8" name="Rectangle 7"/>
          <p:cNvSpPr/>
          <p:nvPr/>
        </p:nvSpPr>
        <p:spPr>
          <a:xfrm>
            <a:off x="5929313" y="5286375"/>
            <a:ext cx="1606550" cy="400050"/>
          </a:xfrm>
          <a:prstGeom prst="rect">
            <a:avLst/>
          </a:prstGeom>
        </p:spPr>
        <p:txBody>
          <a:bodyPr>
            <a:spAutoFit/>
          </a:bodyPr>
          <a:lstStyle/>
          <a:p>
            <a:pPr algn="ctr">
              <a:defRPr/>
            </a:pPr>
            <a:r>
              <a:rPr lang="es-AR" sz="1000">
                <a:solidFill>
                  <a:schemeClr val="accent2">
                    <a:lumMod val="75000"/>
                  </a:schemeClr>
                </a:solidFill>
              </a:rPr>
              <a:t>Aumentar la probabilidad de ‘detecten’</a:t>
            </a:r>
            <a:endParaRPr lang="es-AR" sz="1000"/>
          </a:p>
        </p:txBody>
      </p:sp>
      <p:sp>
        <p:nvSpPr>
          <p:cNvPr id="9" name="Rectangle 8"/>
          <p:cNvSpPr/>
          <p:nvPr/>
        </p:nvSpPr>
        <p:spPr>
          <a:xfrm>
            <a:off x="6715125" y="3143250"/>
            <a:ext cx="1571625" cy="400050"/>
          </a:xfrm>
          <a:prstGeom prst="rect">
            <a:avLst/>
          </a:prstGeom>
        </p:spPr>
        <p:txBody>
          <a:bodyPr>
            <a:spAutoFit/>
          </a:bodyPr>
          <a:lstStyle/>
          <a:p>
            <a:pPr algn="ctr">
              <a:defRPr/>
            </a:pPr>
            <a:r>
              <a:rPr lang="es-AR" sz="1000">
                <a:solidFill>
                  <a:schemeClr val="accent2">
                    <a:lumMod val="75000"/>
                  </a:schemeClr>
                </a:solidFill>
              </a:rPr>
              <a:t>Disminuir la probabilidad real de ‘coima’</a:t>
            </a:r>
          </a:p>
        </p:txBody>
      </p:sp>
      <p:cxnSp>
        <p:nvCxnSpPr>
          <p:cNvPr id="194569" name="Elbow Connector 12"/>
          <p:cNvCxnSpPr>
            <a:cxnSpLocks noChangeShapeType="1"/>
            <a:endCxn id="11" idx="1"/>
          </p:cNvCxnSpPr>
          <p:nvPr/>
        </p:nvCxnSpPr>
        <p:spPr bwMode="auto">
          <a:xfrm rot="16200000" flipH="1">
            <a:off x="6722269" y="4493419"/>
            <a:ext cx="485775" cy="214313"/>
          </a:xfrm>
          <a:prstGeom prst="bentConnector2">
            <a:avLst/>
          </a:prstGeom>
          <a:noFill/>
          <a:ln w="9525" algn="ctr">
            <a:solidFill>
              <a:srgbClr val="FF0000"/>
            </a:solidFill>
            <a:prstDash val="dash"/>
            <a:round/>
            <a:headEnd/>
            <a:tailEnd type="arrow" w="med" len="med"/>
          </a:ln>
        </p:spPr>
      </p:cxnSp>
      <p:cxnSp>
        <p:nvCxnSpPr>
          <p:cNvPr id="194570" name="Elbow Connector 14"/>
          <p:cNvCxnSpPr>
            <a:cxnSpLocks noChangeShapeType="1"/>
            <a:endCxn id="9" idx="1"/>
          </p:cNvCxnSpPr>
          <p:nvPr/>
        </p:nvCxnSpPr>
        <p:spPr bwMode="auto">
          <a:xfrm flipV="1">
            <a:off x="6286500" y="3343275"/>
            <a:ext cx="428625" cy="300038"/>
          </a:xfrm>
          <a:prstGeom prst="bentConnector3">
            <a:avLst>
              <a:gd name="adj1" fmla="val -1574"/>
            </a:avLst>
          </a:prstGeom>
          <a:noFill/>
          <a:ln w="9525" algn="ctr">
            <a:solidFill>
              <a:srgbClr val="FF0000"/>
            </a:solidFill>
            <a:prstDash val="dash"/>
            <a:round/>
            <a:headEnd/>
            <a:tailEnd type="arrow" w="med" len="med"/>
          </a:ln>
        </p:spPr>
      </p:cxnSp>
      <p:cxnSp>
        <p:nvCxnSpPr>
          <p:cNvPr id="194571" name="Shape 25"/>
          <p:cNvCxnSpPr>
            <a:cxnSpLocks noChangeShapeType="1"/>
            <a:endCxn id="8" idx="1"/>
          </p:cNvCxnSpPr>
          <p:nvPr/>
        </p:nvCxnSpPr>
        <p:spPr bwMode="auto">
          <a:xfrm rot="16200000" flipH="1">
            <a:off x="5364957" y="4922044"/>
            <a:ext cx="700087" cy="428625"/>
          </a:xfrm>
          <a:prstGeom prst="bentConnector2">
            <a:avLst/>
          </a:prstGeom>
          <a:noFill/>
          <a:ln w="9525" algn="ctr">
            <a:solidFill>
              <a:srgbClr val="FF0000"/>
            </a:solidFill>
            <a:prstDash val="dash"/>
            <a:round/>
            <a:headEnd/>
            <a:tailEnd type="arrow" w="med" len="med"/>
          </a:ln>
        </p:spPr>
      </p:cxnSp>
      <p:cxnSp>
        <p:nvCxnSpPr>
          <p:cNvPr id="194572" name="Shape 28"/>
          <p:cNvCxnSpPr>
            <a:cxnSpLocks noChangeShapeType="1"/>
            <a:endCxn id="7" idx="3"/>
          </p:cNvCxnSpPr>
          <p:nvPr/>
        </p:nvCxnSpPr>
        <p:spPr bwMode="auto">
          <a:xfrm rot="5400000">
            <a:off x="3522662" y="4621213"/>
            <a:ext cx="347663" cy="1392238"/>
          </a:xfrm>
          <a:prstGeom prst="bentConnector2">
            <a:avLst/>
          </a:prstGeom>
          <a:noFill/>
          <a:ln w="9525" algn="ctr">
            <a:solidFill>
              <a:srgbClr val="FF0000"/>
            </a:solidFill>
            <a:prstDash val="dash"/>
            <a:round/>
            <a:headEnd/>
            <a:tailEnd type="arrow" w="med" len="med"/>
          </a:ln>
        </p:spPr>
      </p:cxnSp>
      <p:sp>
        <p:nvSpPr>
          <p:cNvPr id="40" name="Rectangle 39"/>
          <p:cNvSpPr/>
          <p:nvPr/>
        </p:nvSpPr>
        <p:spPr>
          <a:xfrm>
            <a:off x="4214813" y="1643063"/>
            <a:ext cx="2286000" cy="708025"/>
          </a:xfrm>
          <a:prstGeom prst="rect">
            <a:avLst/>
          </a:prstGeom>
        </p:spPr>
        <p:txBody>
          <a:bodyPr>
            <a:spAutoFit/>
          </a:bodyPr>
          <a:lstStyle/>
          <a:p>
            <a:pPr algn="ctr">
              <a:defRPr/>
            </a:pPr>
            <a:r>
              <a:rPr lang="es-AR" sz="1000">
                <a:solidFill>
                  <a:schemeClr val="accent2">
                    <a:lumMod val="75000"/>
                  </a:schemeClr>
                </a:solidFill>
              </a:rPr>
              <a:t>Generar nuevas variables</a:t>
            </a:r>
          </a:p>
          <a:p>
            <a:pPr algn="ctr">
              <a:defRPr/>
            </a:pPr>
            <a:r>
              <a:rPr lang="es-AR" sz="1000">
                <a:solidFill>
                  <a:schemeClr val="accent2">
                    <a:lumMod val="75000"/>
                  </a:schemeClr>
                </a:solidFill>
              </a:rPr>
              <a:t> diferentes formas de pago</a:t>
            </a:r>
          </a:p>
          <a:p>
            <a:pPr algn="ctr">
              <a:defRPr/>
            </a:pPr>
            <a:r>
              <a:rPr lang="es-AR" sz="1000">
                <a:solidFill>
                  <a:schemeClr val="accent2">
                    <a:lumMod val="75000"/>
                  </a:schemeClr>
                </a:solidFill>
              </a:rPr>
              <a:t>Mejor y distintos canales </a:t>
            </a:r>
          </a:p>
          <a:p>
            <a:pPr algn="ctr">
              <a:defRPr/>
            </a:pPr>
            <a:r>
              <a:rPr lang="es-AR" sz="1000">
                <a:solidFill>
                  <a:schemeClr val="accent2">
                    <a:lumMod val="75000"/>
                  </a:schemeClr>
                </a:solidFill>
              </a:rPr>
              <a:t>de comunicación</a:t>
            </a:r>
            <a:endParaRPr lang="es-AR" sz="1000"/>
          </a:p>
        </p:txBody>
      </p:sp>
      <p:cxnSp>
        <p:nvCxnSpPr>
          <p:cNvPr id="194574" name="Shape 40"/>
          <p:cNvCxnSpPr>
            <a:cxnSpLocks noChangeShapeType="1"/>
          </p:cNvCxnSpPr>
          <p:nvPr/>
        </p:nvCxnSpPr>
        <p:spPr bwMode="auto">
          <a:xfrm flipV="1">
            <a:off x="3786188" y="1785938"/>
            <a:ext cx="428625" cy="142875"/>
          </a:xfrm>
          <a:prstGeom prst="bentConnector3">
            <a:avLst>
              <a:gd name="adj1" fmla="val -370"/>
            </a:avLst>
          </a:prstGeom>
          <a:noFill/>
          <a:ln w="9525" algn="ctr">
            <a:solidFill>
              <a:srgbClr val="FF0000"/>
            </a:solidFill>
            <a:prstDash val="dash"/>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4572"/>
                                        </p:tgtEl>
                                        <p:attrNameLst>
                                          <p:attrName>style.visibility</p:attrName>
                                        </p:attrNameLst>
                                      </p:cBhvr>
                                      <p:to>
                                        <p:strVal val="visible"/>
                                      </p:to>
                                    </p:set>
                                    <p:animEffect transition="in" filter="fade">
                                      <p:cBhvr>
                                        <p:cTn id="10" dur="2000"/>
                                        <p:tgtEl>
                                          <p:spTgt spid="1945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571"/>
                                        </p:tgtEl>
                                        <p:attrNameLst>
                                          <p:attrName>style.visibility</p:attrName>
                                        </p:attrNameLst>
                                      </p:cBhvr>
                                      <p:to>
                                        <p:strVal val="visible"/>
                                      </p:to>
                                    </p:set>
                                    <p:animEffect transition="in" filter="fade">
                                      <p:cBhvr>
                                        <p:cTn id="15" dur="1000"/>
                                        <p:tgtEl>
                                          <p:spTgt spid="19457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4570"/>
                                        </p:tgtEl>
                                        <p:attrNameLst>
                                          <p:attrName>style.visibility</p:attrName>
                                        </p:attrNameLst>
                                      </p:cBhvr>
                                      <p:to>
                                        <p:strVal val="visible"/>
                                      </p:to>
                                    </p:set>
                                    <p:animEffect transition="in" filter="fade">
                                      <p:cBhvr>
                                        <p:cTn id="23" dur="1000"/>
                                        <p:tgtEl>
                                          <p:spTgt spid="1945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569"/>
                                        </p:tgtEl>
                                        <p:attrNameLst>
                                          <p:attrName>style.visibility</p:attrName>
                                        </p:attrNameLst>
                                      </p:cBhvr>
                                      <p:to>
                                        <p:strVal val="visible"/>
                                      </p:to>
                                    </p:set>
                                    <p:animEffect transition="in" filter="fade">
                                      <p:cBhvr>
                                        <p:cTn id="31" dur="1000"/>
                                        <p:tgtEl>
                                          <p:spTgt spid="1945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4574"/>
                                        </p:tgtEl>
                                        <p:attrNameLst>
                                          <p:attrName>style.visibility</p:attrName>
                                        </p:attrNameLst>
                                      </p:cBhvr>
                                      <p:to>
                                        <p:strVal val="visible"/>
                                      </p:to>
                                    </p:set>
                                    <p:animEffect transition="in" filter="fade">
                                      <p:cBhvr>
                                        <p:cTn id="39" dur="1000"/>
                                        <p:tgtEl>
                                          <p:spTgt spid="19457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p:bldP spid="9"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0" y="1357313"/>
            <a:ext cx="9144000" cy="2286000"/>
          </a:xfrm>
        </p:spPr>
        <p:txBody>
          <a:bodyPr/>
          <a:lstStyle/>
          <a:p>
            <a:pPr algn="ctr">
              <a:defRPr/>
            </a:pPr>
            <a:r>
              <a:rPr lang="es-AR" sz="3600" dirty="0" smtClean="0">
                <a:solidFill>
                  <a:schemeClr val="accent2">
                    <a:lumMod val="75000"/>
                  </a:schemeClr>
                </a:solidFill>
              </a:rPr>
              <a:t>¿Como nos afectan las variables?</a:t>
            </a:r>
            <a:br>
              <a:rPr lang="es-AR" sz="3600" dirty="0" smtClean="0">
                <a:solidFill>
                  <a:schemeClr val="accent2">
                    <a:lumMod val="75000"/>
                  </a:schemeClr>
                </a:solidFill>
              </a:rPr>
            </a:br>
            <a:r>
              <a:rPr lang="es-AR" sz="3600" dirty="0" smtClean="0">
                <a:solidFill>
                  <a:schemeClr val="accent2">
                    <a:lumMod val="75000"/>
                  </a:schemeClr>
                </a:solidFill>
              </a:rPr>
              <a:t> ¿ Cuan sensibles somos?</a:t>
            </a:r>
          </a:p>
        </p:txBody>
      </p:sp>
      <p:pic>
        <p:nvPicPr>
          <p:cNvPr id="1026" name="Picture 2"/>
          <p:cNvPicPr>
            <a:picLocks noChangeAspect="1" noChangeArrowheads="1"/>
          </p:cNvPicPr>
          <p:nvPr/>
        </p:nvPicPr>
        <p:blipFill>
          <a:blip r:embed="rId2" cstate="print"/>
          <a:srcRect l="19922" t="14062" r="33789" b="24062"/>
          <a:stretch>
            <a:fillRect/>
          </a:stretch>
        </p:blipFill>
        <p:spPr bwMode="auto">
          <a:xfrm>
            <a:off x="2857488" y="3143248"/>
            <a:ext cx="3429024" cy="2864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428625" y="946150"/>
            <a:ext cx="8229600" cy="5075238"/>
          </a:xfrm>
          <a:prstGeom prst="rect">
            <a:avLst/>
          </a:prstGeom>
          <a:noFill/>
          <a:ln w="9525">
            <a:noFill/>
            <a:miter lim="800000"/>
            <a:headEnd/>
            <a:tailEnd/>
          </a:ln>
          <a:effectLst/>
        </p:spPr>
        <p:txBody>
          <a:bodyPr/>
          <a:lstStyle/>
          <a:p>
            <a:pPr marL="88900" algn="ctr">
              <a:lnSpc>
                <a:spcPct val="150000"/>
              </a:lnSpc>
              <a:spcBef>
                <a:spcPct val="20000"/>
              </a:spcBef>
              <a:defRPr/>
            </a:pPr>
            <a:r>
              <a:rPr lang="es-ES" sz="1400" b="1" kern="0" dirty="0">
                <a:solidFill>
                  <a:schemeClr val="accent2">
                    <a:lumMod val="75000"/>
                  </a:schemeClr>
                </a:solidFill>
                <a:latin typeface="Verdana" pitchFamily="34" charset="0"/>
                <a:ea typeface="Verdana" pitchFamily="34" charset="0"/>
                <a:cs typeface="Verdana" pitchFamily="34" charset="0"/>
              </a:rPr>
              <a:t>“ Nadie quiere morir.  Aún la gente que quiere ir al cielo no quiere morir para llegar allí. Y sin embargo la muerte es el destino que todos compartimos.  Nadie ha logrado escapar. Y así es como debiera ser, porque la muerte es muy probablemente la única mejor invención de la vida.  Es el agente de cambio de la Vida.  Retira del camino lo viejo para dar paso a lo nuevo.  En este momento lo nuevo son ustedes, pero algún día no demasiado lejano, gradualmente se convertirán en lo viejo y se los sacará del camino.  Lamento ser tan dramático, pero es realmente cierto.</a:t>
            </a:r>
            <a:endParaRPr lang="es-ES" sz="900" kern="0" dirty="0">
              <a:solidFill>
                <a:schemeClr val="accent2">
                  <a:lumMod val="75000"/>
                </a:schemeClr>
              </a:solidFill>
              <a:latin typeface="Verdana" pitchFamily="34" charset="0"/>
              <a:ea typeface="Verdana" pitchFamily="34" charset="0"/>
              <a:cs typeface="Verdana" pitchFamily="34" charset="0"/>
            </a:endParaRPr>
          </a:p>
          <a:p>
            <a:pPr marL="88900" algn="ctr">
              <a:lnSpc>
                <a:spcPct val="150000"/>
              </a:lnSpc>
              <a:spcBef>
                <a:spcPct val="20000"/>
              </a:spcBef>
              <a:defRPr/>
            </a:pPr>
            <a:endParaRPr lang="en-GB" sz="200" b="1" kern="0" dirty="0">
              <a:solidFill>
                <a:schemeClr val="accent2">
                  <a:lumMod val="75000"/>
                </a:schemeClr>
              </a:solidFill>
              <a:latin typeface="Verdana" pitchFamily="34" charset="0"/>
              <a:ea typeface="Verdana" pitchFamily="34" charset="0"/>
              <a:cs typeface="Verdana" pitchFamily="34" charset="0"/>
            </a:endParaRPr>
          </a:p>
          <a:p>
            <a:pPr marL="88900" algn="ctr">
              <a:lnSpc>
                <a:spcPct val="150000"/>
              </a:lnSpc>
              <a:spcBef>
                <a:spcPct val="20000"/>
              </a:spcBef>
              <a:defRPr/>
            </a:pPr>
            <a:r>
              <a:rPr lang="en-GB" sz="1400" b="1" kern="0" dirty="0">
                <a:solidFill>
                  <a:schemeClr val="accent2">
                    <a:lumMod val="75000"/>
                  </a:schemeClr>
                </a:solidFill>
                <a:latin typeface="Verdana" pitchFamily="34" charset="0"/>
                <a:ea typeface="Verdana" pitchFamily="34" charset="0"/>
                <a:cs typeface="Verdana" pitchFamily="34" charset="0"/>
              </a:rPr>
              <a:t>El </a:t>
            </a:r>
            <a:r>
              <a:rPr lang="en-GB" sz="1400" b="1" kern="0" dirty="0" err="1">
                <a:solidFill>
                  <a:schemeClr val="accent2">
                    <a:lumMod val="75000"/>
                  </a:schemeClr>
                </a:solidFill>
                <a:latin typeface="Verdana" pitchFamily="34" charset="0"/>
                <a:ea typeface="Verdana" pitchFamily="34" charset="0"/>
                <a:cs typeface="Verdana" pitchFamily="34" charset="0"/>
              </a:rPr>
              <a:t>recordar</a:t>
            </a:r>
            <a:r>
              <a:rPr lang="en-GB" sz="1400" b="1" kern="0" dirty="0">
                <a:solidFill>
                  <a:schemeClr val="accent2">
                    <a:lumMod val="75000"/>
                  </a:schemeClr>
                </a:solidFill>
                <a:latin typeface="Verdana" pitchFamily="34" charset="0"/>
                <a:ea typeface="Verdana" pitchFamily="34" charset="0"/>
                <a:cs typeface="Verdana" pitchFamily="34" charset="0"/>
              </a:rPr>
              <a:t> </a:t>
            </a:r>
            <a:r>
              <a:rPr lang="en-GB" sz="1400" b="1" kern="0" dirty="0" err="1">
                <a:solidFill>
                  <a:schemeClr val="accent2">
                    <a:lumMod val="75000"/>
                  </a:schemeClr>
                </a:solidFill>
                <a:latin typeface="Verdana" pitchFamily="34" charset="0"/>
                <a:ea typeface="Verdana" pitchFamily="34" charset="0"/>
                <a:cs typeface="Verdana" pitchFamily="34" charset="0"/>
              </a:rPr>
              <a:t>que</a:t>
            </a:r>
            <a:r>
              <a:rPr lang="en-GB" sz="1400" b="1" kern="0" dirty="0">
                <a:solidFill>
                  <a:schemeClr val="accent2">
                    <a:lumMod val="75000"/>
                  </a:schemeClr>
                </a:solidFill>
                <a:latin typeface="Verdana" pitchFamily="34" charset="0"/>
                <a:ea typeface="Verdana" pitchFamily="34" charset="0"/>
                <a:cs typeface="Verdana" pitchFamily="34" charset="0"/>
              </a:rPr>
              <a:t> </a:t>
            </a:r>
            <a:r>
              <a:rPr lang="en-GB" sz="1400" b="1" kern="0" dirty="0" err="1">
                <a:solidFill>
                  <a:schemeClr val="accent2">
                    <a:lumMod val="75000"/>
                  </a:schemeClr>
                </a:solidFill>
                <a:latin typeface="Verdana" pitchFamily="34" charset="0"/>
                <a:ea typeface="Verdana" pitchFamily="34" charset="0"/>
                <a:cs typeface="Verdana" pitchFamily="34" charset="0"/>
              </a:rPr>
              <a:t>estaré</a:t>
            </a:r>
            <a:r>
              <a:rPr lang="en-GB" sz="1400" b="1" kern="0" dirty="0">
                <a:solidFill>
                  <a:schemeClr val="accent2">
                    <a:lumMod val="75000"/>
                  </a:schemeClr>
                </a:solidFill>
                <a:latin typeface="Verdana" pitchFamily="34" charset="0"/>
                <a:ea typeface="Verdana" pitchFamily="34" charset="0"/>
                <a:cs typeface="Verdana" pitchFamily="34" charset="0"/>
              </a:rPr>
              <a:t> </a:t>
            </a:r>
            <a:r>
              <a:rPr lang="en-GB" sz="1400" b="1" kern="0" dirty="0" err="1">
                <a:solidFill>
                  <a:schemeClr val="accent2">
                    <a:lumMod val="75000"/>
                  </a:schemeClr>
                </a:solidFill>
                <a:latin typeface="Verdana" pitchFamily="34" charset="0"/>
                <a:ea typeface="Verdana" pitchFamily="34" charset="0"/>
                <a:cs typeface="Verdana" pitchFamily="34" charset="0"/>
              </a:rPr>
              <a:t>muerto</a:t>
            </a:r>
            <a:r>
              <a:rPr lang="en-GB" sz="1400" b="1" kern="0" dirty="0">
                <a:solidFill>
                  <a:schemeClr val="accent2">
                    <a:lumMod val="75000"/>
                  </a:schemeClr>
                </a:solidFill>
                <a:latin typeface="Verdana" pitchFamily="34" charset="0"/>
                <a:ea typeface="Verdana" pitchFamily="34" charset="0"/>
                <a:cs typeface="Verdana" pitchFamily="34" charset="0"/>
              </a:rPr>
              <a:t> pronto, </a:t>
            </a:r>
            <a:r>
              <a:rPr lang="en-GB" sz="1400" b="1" kern="0" dirty="0" err="1">
                <a:solidFill>
                  <a:schemeClr val="accent2">
                    <a:lumMod val="75000"/>
                  </a:schemeClr>
                </a:solidFill>
                <a:latin typeface="Verdana" pitchFamily="34" charset="0"/>
                <a:ea typeface="Verdana" pitchFamily="34" charset="0"/>
                <a:cs typeface="Verdana" pitchFamily="34" charset="0"/>
              </a:rPr>
              <a:t>es</a:t>
            </a:r>
            <a:r>
              <a:rPr lang="en-GB" sz="1400" b="1" kern="0" dirty="0">
                <a:solidFill>
                  <a:schemeClr val="accent2">
                    <a:lumMod val="75000"/>
                  </a:schemeClr>
                </a:solidFill>
                <a:latin typeface="Verdana" pitchFamily="34" charset="0"/>
                <a:ea typeface="Verdana" pitchFamily="34" charset="0"/>
                <a:cs typeface="Verdana" pitchFamily="34" charset="0"/>
              </a:rPr>
              <a:t> la </a:t>
            </a:r>
            <a:r>
              <a:rPr lang="en-GB" sz="1400" b="1" kern="0" dirty="0" err="1">
                <a:solidFill>
                  <a:schemeClr val="accent2">
                    <a:lumMod val="75000"/>
                  </a:schemeClr>
                </a:solidFill>
                <a:latin typeface="Verdana" pitchFamily="34" charset="0"/>
                <a:ea typeface="Verdana" pitchFamily="34" charset="0"/>
                <a:cs typeface="Verdana" pitchFamily="34" charset="0"/>
              </a:rPr>
              <a:t>herramienta</a:t>
            </a:r>
            <a:r>
              <a:rPr lang="en-GB" sz="1400" b="1" kern="0" dirty="0">
                <a:solidFill>
                  <a:schemeClr val="accent2">
                    <a:lumMod val="75000"/>
                  </a:schemeClr>
                </a:solidFill>
                <a:latin typeface="Verdana" pitchFamily="34" charset="0"/>
                <a:ea typeface="Verdana" pitchFamily="34" charset="0"/>
                <a:cs typeface="Verdana" pitchFamily="34" charset="0"/>
              </a:rPr>
              <a:t> </a:t>
            </a:r>
            <a:r>
              <a:rPr lang="en-GB" sz="1400" b="1" kern="0" dirty="0" err="1">
                <a:solidFill>
                  <a:schemeClr val="accent2">
                    <a:lumMod val="75000"/>
                  </a:schemeClr>
                </a:solidFill>
                <a:latin typeface="Verdana" pitchFamily="34" charset="0"/>
                <a:ea typeface="Verdana" pitchFamily="34" charset="0"/>
                <a:cs typeface="Verdana" pitchFamily="34" charset="0"/>
              </a:rPr>
              <a:t>más</a:t>
            </a:r>
            <a:r>
              <a:rPr lang="en-GB" sz="1400" b="1" kern="0" dirty="0">
                <a:solidFill>
                  <a:schemeClr val="accent2">
                    <a:lumMod val="75000"/>
                  </a:schemeClr>
                </a:solidFill>
                <a:latin typeface="Verdana" pitchFamily="34" charset="0"/>
                <a:ea typeface="Verdana" pitchFamily="34" charset="0"/>
                <a:cs typeface="Verdana" pitchFamily="34" charset="0"/>
              </a:rPr>
              <a:t> </a:t>
            </a:r>
            <a:r>
              <a:rPr lang="en-GB" sz="1400" b="1" kern="0" dirty="0" err="1">
                <a:solidFill>
                  <a:schemeClr val="accent2">
                    <a:lumMod val="75000"/>
                  </a:schemeClr>
                </a:solidFill>
                <a:latin typeface="Verdana" pitchFamily="34" charset="0"/>
                <a:ea typeface="Verdana" pitchFamily="34" charset="0"/>
                <a:cs typeface="Verdana" pitchFamily="34" charset="0"/>
              </a:rPr>
              <a:t>importante</a:t>
            </a:r>
            <a:r>
              <a:rPr lang="en-GB" sz="1400" b="1" kern="0" dirty="0">
                <a:solidFill>
                  <a:schemeClr val="accent2">
                    <a:lumMod val="75000"/>
                  </a:schemeClr>
                </a:solidFill>
                <a:latin typeface="Verdana" pitchFamily="34" charset="0"/>
                <a:ea typeface="Verdana" pitchFamily="34" charset="0"/>
                <a:cs typeface="Verdana" pitchFamily="34" charset="0"/>
              </a:rPr>
              <a:t> </a:t>
            </a:r>
            <a:r>
              <a:rPr lang="en-GB" sz="1400" b="1" kern="0" dirty="0" err="1">
                <a:solidFill>
                  <a:schemeClr val="accent2">
                    <a:lumMod val="75000"/>
                  </a:schemeClr>
                </a:solidFill>
                <a:latin typeface="Verdana" pitchFamily="34" charset="0"/>
                <a:ea typeface="Verdana" pitchFamily="34" charset="0"/>
                <a:cs typeface="Verdana" pitchFamily="34" charset="0"/>
              </a:rPr>
              <a:t>que</a:t>
            </a:r>
            <a:r>
              <a:rPr lang="en-GB" sz="1400" b="1" kern="0" dirty="0">
                <a:solidFill>
                  <a:schemeClr val="accent2">
                    <a:lumMod val="75000"/>
                  </a:schemeClr>
                </a:solidFill>
                <a:latin typeface="Verdana" pitchFamily="34" charset="0"/>
                <a:ea typeface="Verdana" pitchFamily="34" charset="0"/>
                <a:cs typeface="Verdana" pitchFamily="34" charset="0"/>
              </a:rPr>
              <a:t> he </a:t>
            </a:r>
            <a:r>
              <a:rPr lang="en-GB" sz="1400" b="1" kern="0" dirty="0" err="1">
                <a:solidFill>
                  <a:schemeClr val="accent2">
                    <a:lumMod val="75000"/>
                  </a:schemeClr>
                </a:solidFill>
                <a:latin typeface="Verdana" pitchFamily="34" charset="0"/>
                <a:ea typeface="Verdana" pitchFamily="34" charset="0"/>
                <a:cs typeface="Verdana" pitchFamily="34" charset="0"/>
              </a:rPr>
              <a:t>encontrado</a:t>
            </a:r>
            <a:r>
              <a:rPr lang="en-GB" sz="1400" b="1" kern="0" dirty="0">
                <a:solidFill>
                  <a:schemeClr val="accent2">
                    <a:lumMod val="75000"/>
                  </a:schemeClr>
                </a:solidFill>
                <a:latin typeface="Verdana" pitchFamily="34" charset="0"/>
                <a:ea typeface="Verdana" pitchFamily="34" charset="0"/>
                <a:cs typeface="Verdana" pitchFamily="34" charset="0"/>
              </a:rPr>
              <a:t> </a:t>
            </a:r>
            <a:r>
              <a:rPr lang="en-GB" sz="1400" b="1" kern="0" dirty="0" err="1">
                <a:solidFill>
                  <a:schemeClr val="accent2">
                    <a:lumMod val="75000"/>
                  </a:schemeClr>
                </a:solidFill>
                <a:latin typeface="Verdana" pitchFamily="34" charset="0"/>
                <a:ea typeface="Verdana" pitchFamily="34" charset="0"/>
                <a:cs typeface="Verdana" pitchFamily="34" charset="0"/>
              </a:rPr>
              <a:t>para</a:t>
            </a:r>
            <a:r>
              <a:rPr lang="en-GB" sz="1400" b="1" kern="0" dirty="0">
                <a:solidFill>
                  <a:schemeClr val="accent2">
                    <a:lumMod val="75000"/>
                  </a:schemeClr>
                </a:solidFill>
                <a:latin typeface="Verdana" pitchFamily="34" charset="0"/>
                <a:ea typeface="Verdana" pitchFamily="34" charset="0"/>
                <a:cs typeface="Verdana" pitchFamily="34" charset="0"/>
              </a:rPr>
              <a:t> </a:t>
            </a:r>
            <a:r>
              <a:rPr lang="en-GB" sz="1400" b="1" kern="0" dirty="0" err="1">
                <a:solidFill>
                  <a:schemeClr val="accent2">
                    <a:lumMod val="75000"/>
                  </a:schemeClr>
                </a:solidFill>
                <a:latin typeface="Verdana" pitchFamily="34" charset="0"/>
                <a:ea typeface="Verdana" pitchFamily="34" charset="0"/>
                <a:cs typeface="Verdana" pitchFamily="34" charset="0"/>
              </a:rPr>
              <a:t>ayudarme</a:t>
            </a:r>
            <a:r>
              <a:rPr lang="en-GB" sz="1400" b="1" kern="0" dirty="0">
                <a:solidFill>
                  <a:schemeClr val="accent2">
                    <a:lumMod val="75000"/>
                  </a:schemeClr>
                </a:solidFill>
                <a:latin typeface="Verdana" pitchFamily="34" charset="0"/>
                <a:ea typeface="Verdana" pitchFamily="34" charset="0"/>
                <a:cs typeface="Verdana" pitchFamily="34" charset="0"/>
              </a:rPr>
              <a:t> a </a:t>
            </a:r>
            <a:r>
              <a:rPr lang="en-GB" sz="1400" b="1" kern="0" dirty="0" err="1">
                <a:solidFill>
                  <a:schemeClr val="accent2">
                    <a:lumMod val="75000"/>
                  </a:schemeClr>
                </a:solidFill>
                <a:latin typeface="Verdana" pitchFamily="34" charset="0"/>
                <a:ea typeface="Verdana" pitchFamily="34" charset="0"/>
                <a:cs typeface="Verdana" pitchFamily="34" charset="0"/>
              </a:rPr>
              <a:t>tomar</a:t>
            </a:r>
            <a:r>
              <a:rPr lang="en-GB" sz="1400" b="1" kern="0" dirty="0">
                <a:solidFill>
                  <a:schemeClr val="accent2">
                    <a:lumMod val="75000"/>
                  </a:schemeClr>
                </a:solidFill>
                <a:latin typeface="Verdana" pitchFamily="34" charset="0"/>
                <a:ea typeface="Verdana" pitchFamily="34" charset="0"/>
                <a:cs typeface="Verdana" pitchFamily="34" charset="0"/>
              </a:rPr>
              <a:t> </a:t>
            </a:r>
            <a:r>
              <a:rPr lang="en-GB" sz="1400" b="1" kern="0" dirty="0" err="1">
                <a:solidFill>
                  <a:schemeClr val="accent2">
                    <a:lumMod val="75000"/>
                  </a:schemeClr>
                </a:solidFill>
                <a:latin typeface="Verdana" pitchFamily="34" charset="0"/>
                <a:ea typeface="Verdana" pitchFamily="34" charset="0"/>
                <a:cs typeface="Verdana" pitchFamily="34" charset="0"/>
              </a:rPr>
              <a:t>las</a:t>
            </a:r>
            <a:r>
              <a:rPr lang="en-GB" sz="1400" b="1" kern="0" dirty="0">
                <a:solidFill>
                  <a:schemeClr val="accent2">
                    <a:lumMod val="75000"/>
                  </a:schemeClr>
                </a:solidFill>
                <a:latin typeface="Verdana" pitchFamily="34" charset="0"/>
                <a:ea typeface="Verdana" pitchFamily="34" charset="0"/>
                <a:cs typeface="Verdana" pitchFamily="34" charset="0"/>
              </a:rPr>
              <a:t> </a:t>
            </a:r>
            <a:r>
              <a:rPr lang="en-GB" sz="1400" b="1" kern="0" dirty="0" err="1">
                <a:solidFill>
                  <a:schemeClr val="accent2">
                    <a:lumMod val="75000"/>
                  </a:schemeClr>
                </a:solidFill>
                <a:latin typeface="Verdana" pitchFamily="34" charset="0"/>
                <a:ea typeface="Verdana" pitchFamily="34" charset="0"/>
                <a:cs typeface="Verdana" pitchFamily="34" charset="0"/>
              </a:rPr>
              <a:t>grandes</a:t>
            </a:r>
            <a:r>
              <a:rPr lang="en-GB" sz="1400" b="1" kern="0" dirty="0">
                <a:solidFill>
                  <a:schemeClr val="accent2">
                    <a:lumMod val="75000"/>
                  </a:schemeClr>
                </a:solidFill>
                <a:latin typeface="Verdana" pitchFamily="34" charset="0"/>
                <a:ea typeface="Verdana" pitchFamily="34" charset="0"/>
                <a:cs typeface="Verdana" pitchFamily="34" charset="0"/>
              </a:rPr>
              <a:t> </a:t>
            </a:r>
            <a:r>
              <a:rPr lang="en-GB" sz="1400" b="1" kern="0" dirty="0" err="1">
                <a:solidFill>
                  <a:schemeClr val="accent2">
                    <a:lumMod val="75000"/>
                  </a:schemeClr>
                </a:solidFill>
                <a:latin typeface="Verdana" pitchFamily="34" charset="0"/>
                <a:ea typeface="Verdana" pitchFamily="34" charset="0"/>
                <a:cs typeface="Verdana" pitchFamily="34" charset="0"/>
              </a:rPr>
              <a:t>decisiones</a:t>
            </a:r>
            <a:r>
              <a:rPr lang="en-GB" sz="1400" b="1" kern="0" dirty="0">
                <a:solidFill>
                  <a:schemeClr val="accent2">
                    <a:lumMod val="75000"/>
                  </a:schemeClr>
                </a:solidFill>
                <a:latin typeface="Verdana" pitchFamily="34" charset="0"/>
                <a:ea typeface="Verdana" pitchFamily="34" charset="0"/>
                <a:cs typeface="Verdana" pitchFamily="34" charset="0"/>
              </a:rPr>
              <a:t> en la </a:t>
            </a:r>
            <a:r>
              <a:rPr lang="en-GB" sz="1400" b="1" kern="0" dirty="0" err="1">
                <a:solidFill>
                  <a:schemeClr val="accent2">
                    <a:lumMod val="75000"/>
                  </a:schemeClr>
                </a:solidFill>
                <a:latin typeface="Verdana" pitchFamily="34" charset="0"/>
                <a:ea typeface="Verdana" pitchFamily="34" charset="0"/>
                <a:cs typeface="Verdana" pitchFamily="34" charset="0"/>
              </a:rPr>
              <a:t>vida</a:t>
            </a:r>
            <a:r>
              <a:rPr lang="en-GB" sz="1400" b="1" kern="0" dirty="0">
                <a:solidFill>
                  <a:schemeClr val="accent2">
                    <a:lumMod val="75000"/>
                  </a:schemeClr>
                </a:solidFill>
                <a:latin typeface="Verdana" pitchFamily="34" charset="0"/>
                <a:ea typeface="Verdana" pitchFamily="34" charset="0"/>
                <a:cs typeface="Verdana" pitchFamily="34" charset="0"/>
              </a:rPr>
              <a:t>…”</a:t>
            </a:r>
            <a:endParaRPr lang="es-ES" sz="1400" b="1" kern="0" dirty="0">
              <a:solidFill>
                <a:schemeClr val="accent2">
                  <a:lumMod val="75000"/>
                </a:schemeClr>
              </a:solidFill>
              <a:latin typeface="Verdana" pitchFamily="34" charset="0"/>
              <a:ea typeface="Verdana" pitchFamily="34" charset="0"/>
              <a:cs typeface="Verdana" pitchFamily="34" charset="0"/>
            </a:endParaRPr>
          </a:p>
          <a:p>
            <a:pPr marL="88900" algn="r">
              <a:lnSpc>
                <a:spcPct val="80000"/>
              </a:lnSpc>
              <a:spcBef>
                <a:spcPct val="20000"/>
              </a:spcBef>
              <a:defRPr/>
            </a:pPr>
            <a:endParaRPr lang="es-ES" sz="1200" b="1" kern="0" dirty="0">
              <a:solidFill>
                <a:schemeClr val="accent2">
                  <a:lumMod val="75000"/>
                </a:schemeClr>
              </a:solidFill>
              <a:latin typeface="Verdana" pitchFamily="34" charset="0"/>
              <a:ea typeface="Verdana" pitchFamily="34" charset="0"/>
              <a:cs typeface="Verdana" pitchFamily="34" charset="0"/>
            </a:endParaRPr>
          </a:p>
          <a:p>
            <a:pPr marL="88900" algn="r">
              <a:lnSpc>
                <a:spcPct val="80000"/>
              </a:lnSpc>
              <a:spcBef>
                <a:spcPct val="20000"/>
              </a:spcBef>
              <a:defRPr/>
            </a:pPr>
            <a:endParaRPr lang="es-ES" sz="1200" b="1" kern="0" dirty="0">
              <a:solidFill>
                <a:schemeClr val="accent2">
                  <a:lumMod val="75000"/>
                </a:schemeClr>
              </a:solidFill>
              <a:latin typeface="Verdana" pitchFamily="34" charset="0"/>
              <a:ea typeface="Verdana" pitchFamily="34" charset="0"/>
              <a:cs typeface="Verdana" pitchFamily="34" charset="0"/>
            </a:endParaRPr>
          </a:p>
          <a:p>
            <a:pPr marL="88900" algn="r">
              <a:lnSpc>
                <a:spcPct val="80000"/>
              </a:lnSpc>
              <a:spcBef>
                <a:spcPct val="20000"/>
              </a:spcBef>
              <a:defRPr/>
            </a:pPr>
            <a:endParaRPr lang="es-ES" sz="1200" b="1" kern="0" dirty="0">
              <a:solidFill>
                <a:schemeClr val="accent2">
                  <a:lumMod val="75000"/>
                </a:schemeClr>
              </a:solidFill>
              <a:latin typeface="Verdana" pitchFamily="34" charset="0"/>
              <a:ea typeface="Verdana" pitchFamily="34" charset="0"/>
              <a:cs typeface="Verdana" pitchFamily="34" charset="0"/>
            </a:endParaRPr>
          </a:p>
          <a:p>
            <a:pPr marL="88900" algn="ctr">
              <a:lnSpc>
                <a:spcPct val="80000"/>
              </a:lnSpc>
              <a:spcBef>
                <a:spcPct val="20000"/>
              </a:spcBef>
              <a:defRPr/>
            </a:pPr>
            <a:r>
              <a:rPr lang="es-ES" sz="1200" kern="0" dirty="0">
                <a:solidFill>
                  <a:schemeClr val="accent2">
                    <a:lumMod val="75000"/>
                  </a:schemeClr>
                </a:solidFill>
                <a:latin typeface="Verdana" pitchFamily="34" charset="0"/>
                <a:ea typeface="Verdana" pitchFamily="34" charset="0"/>
                <a:cs typeface="Verdana" pitchFamily="34" charset="0"/>
              </a:rPr>
              <a:t>Discurso de Graduación, 2005, </a:t>
            </a:r>
            <a:r>
              <a:rPr lang="es-ES" sz="1200" b="1" kern="0" dirty="0" err="1">
                <a:solidFill>
                  <a:schemeClr val="accent2">
                    <a:lumMod val="75000"/>
                  </a:schemeClr>
                </a:solidFill>
                <a:latin typeface="Verdana" pitchFamily="34" charset="0"/>
                <a:ea typeface="Verdana" pitchFamily="34" charset="0"/>
                <a:cs typeface="Verdana" pitchFamily="34" charset="0"/>
              </a:rPr>
              <a:t>Stanford</a:t>
            </a:r>
            <a:r>
              <a:rPr lang="es-ES" sz="1200" b="1" kern="0" dirty="0">
                <a:solidFill>
                  <a:schemeClr val="accent2">
                    <a:lumMod val="75000"/>
                  </a:schemeClr>
                </a:solidFill>
                <a:latin typeface="Verdana" pitchFamily="34" charset="0"/>
                <a:ea typeface="Verdana" pitchFamily="34" charset="0"/>
                <a:cs typeface="Verdana" pitchFamily="34" charset="0"/>
              </a:rPr>
              <a:t> </a:t>
            </a:r>
            <a:r>
              <a:rPr lang="es-ES" sz="1200" b="1" kern="0" dirty="0" err="1">
                <a:solidFill>
                  <a:schemeClr val="accent2">
                    <a:lumMod val="75000"/>
                  </a:schemeClr>
                </a:solidFill>
                <a:latin typeface="Verdana" pitchFamily="34" charset="0"/>
                <a:ea typeface="Verdana" pitchFamily="34" charset="0"/>
                <a:cs typeface="Verdana" pitchFamily="34" charset="0"/>
              </a:rPr>
              <a:t>University</a:t>
            </a:r>
            <a:r>
              <a:rPr lang="es-ES" sz="1200" kern="0" dirty="0">
                <a:solidFill>
                  <a:schemeClr val="accent2">
                    <a:lumMod val="75000"/>
                  </a:schemeClr>
                </a:solidFill>
                <a:latin typeface="Verdana" pitchFamily="34" charset="0"/>
                <a:ea typeface="Verdana" pitchFamily="34" charset="0"/>
                <a:cs typeface="Verdana" pitchFamily="34" charset="0"/>
              </a:rPr>
              <a:t>.</a:t>
            </a:r>
            <a:endParaRPr lang="es-ES" sz="1200" b="1" kern="0" dirty="0">
              <a:solidFill>
                <a:schemeClr val="accent2">
                  <a:lumMod val="75000"/>
                </a:schemeClr>
              </a:solidFill>
              <a:latin typeface="Verdana" pitchFamily="34" charset="0"/>
              <a:ea typeface="Verdana" pitchFamily="34" charset="0"/>
              <a:cs typeface="Verdana" pitchFamily="34" charset="0"/>
            </a:endParaRPr>
          </a:p>
          <a:p>
            <a:pPr marL="88900" algn="ctr">
              <a:lnSpc>
                <a:spcPct val="80000"/>
              </a:lnSpc>
              <a:spcBef>
                <a:spcPct val="20000"/>
              </a:spcBef>
              <a:defRPr/>
            </a:pPr>
            <a:endParaRPr lang="es-ES" sz="400" b="1" kern="0" dirty="0">
              <a:solidFill>
                <a:schemeClr val="accent2">
                  <a:lumMod val="75000"/>
                </a:schemeClr>
              </a:solidFill>
              <a:latin typeface="Verdana" pitchFamily="34" charset="0"/>
              <a:ea typeface="Verdana" pitchFamily="34" charset="0"/>
              <a:cs typeface="Verdana" pitchFamily="34" charset="0"/>
            </a:endParaRPr>
          </a:p>
          <a:p>
            <a:pPr marL="88900" algn="ctr">
              <a:lnSpc>
                <a:spcPct val="80000"/>
              </a:lnSpc>
              <a:spcBef>
                <a:spcPct val="20000"/>
              </a:spcBef>
              <a:defRPr/>
            </a:pPr>
            <a:r>
              <a:rPr lang="es-ES" sz="1200" b="1" kern="0" dirty="0">
                <a:solidFill>
                  <a:schemeClr val="accent2">
                    <a:lumMod val="75000"/>
                  </a:schemeClr>
                </a:solidFill>
                <a:latin typeface="Verdana" pitchFamily="34" charset="0"/>
                <a:ea typeface="Verdana" pitchFamily="34" charset="0"/>
                <a:cs typeface="Verdana" pitchFamily="34" charset="0"/>
              </a:rPr>
              <a:t>Steve </a:t>
            </a:r>
            <a:r>
              <a:rPr lang="es-ES" sz="1200" b="1" kern="0" dirty="0" err="1">
                <a:solidFill>
                  <a:schemeClr val="accent2">
                    <a:lumMod val="75000"/>
                  </a:schemeClr>
                </a:solidFill>
                <a:latin typeface="Verdana" pitchFamily="34" charset="0"/>
                <a:ea typeface="Verdana" pitchFamily="34" charset="0"/>
                <a:cs typeface="Verdana" pitchFamily="34" charset="0"/>
              </a:rPr>
              <a:t>Jobs</a:t>
            </a:r>
            <a:r>
              <a:rPr lang="es-ES" sz="1200" b="1" kern="0" dirty="0">
                <a:solidFill>
                  <a:schemeClr val="accent2">
                    <a:lumMod val="75000"/>
                  </a:schemeClr>
                </a:solidFill>
                <a:latin typeface="Verdana" pitchFamily="34" charset="0"/>
                <a:ea typeface="Verdana" pitchFamily="34" charset="0"/>
                <a:cs typeface="Verdana" pitchFamily="34" charset="0"/>
              </a:rPr>
              <a:t>, Presidente Ejecutivo , </a:t>
            </a:r>
          </a:p>
          <a:p>
            <a:pPr marL="88900" algn="ctr">
              <a:lnSpc>
                <a:spcPct val="80000"/>
              </a:lnSpc>
              <a:spcBef>
                <a:spcPct val="20000"/>
              </a:spcBef>
              <a:defRPr/>
            </a:pPr>
            <a:r>
              <a:rPr lang="es-ES" sz="1200" b="1" kern="0" dirty="0">
                <a:solidFill>
                  <a:schemeClr val="accent2">
                    <a:lumMod val="75000"/>
                  </a:schemeClr>
                </a:solidFill>
                <a:latin typeface="Verdana" pitchFamily="34" charset="0"/>
                <a:ea typeface="Verdana" pitchFamily="34" charset="0"/>
                <a:cs typeface="Verdana" pitchFamily="34" charset="0"/>
              </a:rPr>
              <a:t>Apple </a:t>
            </a:r>
            <a:r>
              <a:rPr lang="es-ES" sz="1200" b="1" kern="0" dirty="0" err="1">
                <a:solidFill>
                  <a:schemeClr val="accent2">
                    <a:lumMod val="75000"/>
                  </a:schemeClr>
                </a:solidFill>
                <a:latin typeface="Verdana" pitchFamily="34" charset="0"/>
                <a:ea typeface="Verdana" pitchFamily="34" charset="0"/>
                <a:cs typeface="Verdana" pitchFamily="34" charset="0"/>
              </a:rPr>
              <a:t>Computer</a:t>
            </a:r>
            <a:r>
              <a:rPr lang="es-ES" sz="1200" b="1" kern="0" dirty="0">
                <a:solidFill>
                  <a:schemeClr val="accent2">
                    <a:lumMod val="75000"/>
                  </a:schemeClr>
                </a:solidFill>
                <a:latin typeface="Verdana" pitchFamily="34" charset="0"/>
                <a:ea typeface="Verdana" pitchFamily="34" charset="0"/>
                <a:cs typeface="Verdana" pitchFamily="34" charset="0"/>
              </a:rPr>
              <a:t> y Pixar </a:t>
            </a:r>
            <a:r>
              <a:rPr lang="es-ES" sz="1200" b="1" kern="0" dirty="0" err="1">
                <a:solidFill>
                  <a:schemeClr val="accent2">
                    <a:lumMod val="75000"/>
                  </a:schemeClr>
                </a:solidFill>
                <a:latin typeface="Verdana" pitchFamily="34" charset="0"/>
                <a:ea typeface="Verdana" pitchFamily="34" charset="0"/>
                <a:cs typeface="Verdana" pitchFamily="34" charset="0"/>
              </a:rPr>
              <a:t>Animation</a:t>
            </a:r>
            <a:r>
              <a:rPr lang="es-ES" sz="1200" b="1" kern="0" dirty="0">
                <a:solidFill>
                  <a:schemeClr val="accent2">
                    <a:lumMod val="75000"/>
                  </a:schemeClr>
                </a:solidFill>
                <a:latin typeface="Verdana" pitchFamily="34" charset="0"/>
                <a:ea typeface="Verdana" pitchFamily="34" charset="0"/>
                <a:cs typeface="Verdana" pitchFamily="34" charset="0"/>
              </a:rPr>
              <a:t> </a:t>
            </a:r>
            <a:r>
              <a:rPr lang="es-ES" sz="1200" b="1" kern="0" dirty="0" err="1">
                <a:solidFill>
                  <a:schemeClr val="accent2">
                    <a:lumMod val="75000"/>
                  </a:schemeClr>
                </a:solidFill>
                <a:latin typeface="Verdana" pitchFamily="34" charset="0"/>
                <a:ea typeface="Verdana" pitchFamily="34" charset="0"/>
                <a:cs typeface="Verdana" pitchFamily="34" charset="0"/>
              </a:rPr>
              <a:t>Studios</a:t>
            </a:r>
            <a:r>
              <a:rPr lang="es-ES" sz="1200" b="1" kern="0" dirty="0">
                <a:solidFill>
                  <a:schemeClr val="accent2">
                    <a:lumMod val="75000"/>
                  </a:schemeClr>
                </a:solidFill>
                <a:latin typeface="Verdana" pitchFamily="34" charset="0"/>
                <a:ea typeface="Verdana" pitchFamily="34" charset="0"/>
                <a:cs typeface="Verdana" pitchFamily="34" charset="0"/>
              </a:rPr>
              <a:t>.</a:t>
            </a:r>
            <a:endParaRPr lang="es-ES" sz="1200" kern="0" dirty="0">
              <a:solidFill>
                <a:schemeClr val="accent2">
                  <a:lumMod val="75000"/>
                </a:schemeClr>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bwMode="auto">
          <a:xfrm>
            <a:off x="284163" y="1301750"/>
            <a:ext cx="8535987" cy="4567238"/>
          </a:xfrm>
          <a:noFill/>
          <a:ln>
            <a:miter lim="800000"/>
            <a:headEnd/>
            <a:tailEnd/>
          </a:ln>
        </p:spPr>
        <p:txBody>
          <a:bodyPr vert="horz" wrap="square" lIns="91440" tIns="45720" rIns="91440" bIns="45720" numCol="1" anchor="t" anchorCtr="0" compatLnSpc="1">
            <a:prstTxWarp prst="textNoShape">
              <a:avLst/>
            </a:prstTxWarp>
          </a:bodyPr>
          <a:lstStyle/>
          <a:p>
            <a:r>
              <a:rPr lang="es-ES" sz="1800" b="1" smtClean="0"/>
              <a:t>Experto Tradicional</a:t>
            </a:r>
          </a:p>
          <a:p>
            <a:pPr lvl="1"/>
            <a:r>
              <a:rPr lang="es-ES" sz="1600" b="1" smtClean="0"/>
              <a:t>Comprenda las asunciones alrededor del valor de la predicción</a:t>
            </a:r>
          </a:p>
          <a:p>
            <a:pPr lvl="1"/>
            <a:r>
              <a:rPr lang="es-ES" sz="1600" b="1" smtClean="0"/>
              <a:t>Concéntrese en lo que tiene que estar correcto para tener éxito</a:t>
            </a:r>
          </a:p>
          <a:p>
            <a:pPr lvl="1"/>
            <a:r>
              <a:rPr lang="es-ES" sz="1600" b="1" smtClean="0"/>
              <a:t>Evalúe un factor de riesgo para el pronóstico</a:t>
            </a:r>
          </a:p>
          <a:p>
            <a:endParaRPr lang="es-ES" sz="1800" b="1" smtClean="0"/>
          </a:p>
          <a:p>
            <a:endParaRPr lang="es-ES" sz="1800" b="1" smtClean="0"/>
          </a:p>
          <a:p>
            <a:endParaRPr lang="es-ES" sz="1800" b="1" smtClean="0"/>
          </a:p>
          <a:p>
            <a:r>
              <a:rPr lang="es-ES" sz="1800" b="1" smtClean="0"/>
              <a:t>Experto de TD</a:t>
            </a:r>
          </a:p>
          <a:p>
            <a:pPr lvl="1"/>
            <a:r>
              <a:rPr lang="es-ES" sz="1600" b="1" smtClean="0"/>
              <a:t>Explore los factores que podrían crear resultados extremos</a:t>
            </a:r>
          </a:p>
          <a:p>
            <a:pPr lvl="1"/>
            <a:r>
              <a:rPr lang="es-ES" sz="1600" b="1" smtClean="0"/>
              <a:t>Entienda lo qué podría ir mal o lo qué podría salir bien</a:t>
            </a:r>
          </a:p>
          <a:p>
            <a:pPr lvl="1"/>
            <a:r>
              <a:rPr lang="es-ES" sz="1600" b="1" smtClean="0"/>
              <a:t>Desarrolle un margen de posibles resultados y de la posibilidad de  distribución</a:t>
            </a:r>
          </a:p>
        </p:txBody>
      </p:sp>
      <p:sp>
        <p:nvSpPr>
          <p:cNvPr id="146435" name="Line 3"/>
          <p:cNvSpPr>
            <a:spLocks noChangeShapeType="1"/>
          </p:cNvSpPr>
          <p:nvPr/>
        </p:nvSpPr>
        <p:spPr bwMode="auto">
          <a:xfrm>
            <a:off x="5156200" y="1549400"/>
            <a:ext cx="1173163" cy="0"/>
          </a:xfrm>
          <a:prstGeom prst="line">
            <a:avLst/>
          </a:prstGeom>
          <a:noFill/>
          <a:ln w="12700">
            <a:solidFill>
              <a:schemeClr val="tx1"/>
            </a:solidFill>
            <a:round/>
            <a:headEnd type="triangle" w="med" len="med"/>
            <a:tailEnd/>
          </a:ln>
        </p:spPr>
        <p:txBody>
          <a:bodyPr wrap="none" anchor="ctr"/>
          <a:lstStyle/>
          <a:p>
            <a:pPr fontAlgn="base">
              <a:spcBef>
                <a:spcPct val="0"/>
              </a:spcBef>
              <a:spcAft>
                <a:spcPct val="0"/>
              </a:spcAft>
            </a:pPr>
            <a:endParaRPr lang="es-AR">
              <a:solidFill>
                <a:srgbClr val="000000"/>
              </a:solidFill>
            </a:endParaRPr>
          </a:p>
        </p:txBody>
      </p:sp>
      <p:sp>
        <p:nvSpPr>
          <p:cNvPr id="146436" name="Line 4"/>
          <p:cNvSpPr>
            <a:spLocks noChangeShapeType="1"/>
          </p:cNvSpPr>
          <p:nvPr/>
        </p:nvSpPr>
        <p:spPr bwMode="auto">
          <a:xfrm>
            <a:off x="3754438" y="3659188"/>
            <a:ext cx="1173162" cy="0"/>
          </a:xfrm>
          <a:prstGeom prst="line">
            <a:avLst/>
          </a:prstGeom>
          <a:noFill/>
          <a:ln w="12700">
            <a:solidFill>
              <a:schemeClr val="tx1"/>
            </a:solidFill>
            <a:round/>
            <a:headEnd type="triangle" w="med" len="med"/>
            <a:tailEnd/>
          </a:ln>
        </p:spPr>
        <p:txBody>
          <a:bodyPr wrap="none" anchor="ctr"/>
          <a:lstStyle/>
          <a:p>
            <a:pPr fontAlgn="base">
              <a:spcBef>
                <a:spcPct val="0"/>
              </a:spcBef>
              <a:spcAft>
                <a:spcPct val="0"/>
              </a:spcAft>
            </a:pPr>
            <a:endParaRPr lang="es-AR">
              <a:solidFill>
                <a:srgbClr val="000000"/>
              </a:solidFill>
            </a:endParaRPr>
          </a:p>
        </p:txBody>
      </p:sp>
      <p:sp>
        <p:nvSpPr>
          <p:cNvPr id="146437" name="Line 5"/>
          <p:cNvSpPr>
            <a:spLocks noChangeShapeType="1"/>
          </p:cNvSpPr>
          <p:nvPr/>
        </p:nvSpPr>
        <p:spPr bwMode="auto">
          <a:xfrm>
            <a:off x="3840163" y="1549400"/>
            <a:ext cx="1173162" cy="0"/>
          </a:xfrm>
          <a:prstGeom prst="line">
            <a:avLst/>
          </a:prstGeom>
          <a:noFill/>
          <a:ln w="12700">
            <a:solidFill>
              <a:schemeClr val="tx1"/>
            </a:solidFill>
            <a:round/>
            <a:headEnd/>
            <a:tailEnd type="triangle" w="med" len="med"/>
          </a:ln>
        </p:spPr>
        <p:txBody>
          <a:bodyPr wrap="none" anchor="ctr"/>
          <a:lstStyle/>
          <a:p>
            <a:pPr fontAlgn="base">
              <a:spcBef>
                <a:spcPct val="0"/>
              </a:spcBef>
              <a:spcAft>
                <a:spcPct val="0"/>
              </a:spcAft>
            </a:pPr>
            <a:endParaRPr lang="es-AR">
              <a:solidFill>
                <a:srgbClr val="000000"/>
              </a:solidFill>
            </a:endParaRPr>
          </a:p>
        </p:txBody>
      </p:sp>
      <p:sp>
        <p:nvSpPr>
          <p:cNvPr id="146438" name="Line 6"/>
          <p:cNvSpPr>
            <a:spLocks noChangeShapeType="1"/>
          </p:cNvSpPr>
          <p:nvPr/>
        </p:nvSpPr>
        <p:spPr bwMode="auto">
          <a:xfrm>
            <a:off x="5265738" y="3659188"/>
            <a:ext cx="1173162" cy="0"/>
          </a:xfrm>
          <a:prstGeom prst="line">
            <a:avLst/>
          </a:prstGeom>
          <a:noFill/>
          <a:ln w="12700">
            <a:solidFill>
              <a:schemeClr val="tx1"/>
            </a:solidFill>
            <a:round/>
            <a:headEnd/>
            <a:tailEnd type="triangle" w="med" len="med"/>
          </a:ln>
        </p:spPr>
        <p:txBody>
          <a:bodyPr wrap="none" anchor="ctr"/>
          <a:lstStyle/>
          <a:p>
            <a:pPr fontAlgn="base">
              <a:spcBef>
                <a:spcPct val="0"/>
              </a:spcBef>
              <a:spcAft>
                <a:spcPct val="0"/>
              </a:spcAft>
            </a:pPr>
            <a:endParaRPr lang="es-AR">
              <a:solidFill>
                <a:srgbClr val="000000"/>
              </a:solidFill>
            </a:endParaRPr>
          </a:p>
        </p:txBody>
      </p:sp>
      <p:sp>
        <p:nvSpPr>
          <p:cNvPr id="146439" name="Line 7"/>
          <p:cNvSpPr>
            <a:spLocks noChangeShapeType="1"/>
          </p:cNvSpPr>
          <p:nvPr/>
        </p:nvSpPr>
        <p:spPr bwMode="auto">
          <a:xfrm>
            <a:off x="5037138" y="1420813"/>
            <a:ext cx="0" cy="257175"/>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s-AR">
              <a:solidFill>
                <a:srgbClr val="000000"/>
              </a:solidFill>
            </a:endParaRPr>
          </a:p>
        </p:txBody>
      </p:sp>
      <p:sp>
        <p:nvSpPr>
          <p:cNvPr id="146440" name="Line 8"/>
          <p:cNvSpPr>
            <a:spLocks noChangeShapeType="1"/>
          </p:cNvSpPr>
          <p:nvPr/>
        </p:nvSpPr>
        <p:spPr bwMode="auto">
          <a:xfrm>
            <a:off x="5138738" y="1420813"/>
            <a:ext cx="0" cy="257175"/>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s-AR">
              <a:solidFill>
                <a:srgbClr val="000000"/>
              </a:solidFill>
            </a:endParaRPr>
          </a:p>
        </p:txBody>
      </p:sp>
      <p:sp>
        <p:nvSpPr>
          <p:cNvPr id="146441" name="Line 9"/>
          <p:cNvSpPr>
            <a:spLocks noChangeShapeType="1"/>
          </p:cNvSpPr>
          <p:nvPr/>
        </p:nvSpPr>
        <p:spPr bwMode="auto">
          <a:xfrm>
            <a:off x="3719513" y="3546475"/>
            <a:ext cx="0" cy="257175"/>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s-AR">
              <a:solidFill>
                <a:srgbClr val="000000"/>
              </a:solidFill>
            </a:endParaRPr>
          </a:p>
        </p:txBody>
      </p:sp>
      <p:sp>
        <p:nvSpPr>
          <p:cNvPr id="146442" name="Line 10"/>
          <p:cNvSpPr>
            <a:spLocks noChangeShapeType="1"/>
          </p:cNvSpPr>
          <p:nvPr/>
        </p:nvSpPr>
        <p:spPr bwMode="auto">
          <a:xfrm>
            <a:off x="6497638" y="3529013"/>
            <a:ext cx="0" cy="257175"/>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s-AR">
              <a:solidFill>
                <a:srgbClr val="000000"/>
              </a:solidFill>
            </a:endParaRPr>
          </a:p>
        </p:txBody>
      </p:sp>
      <p:sp>
        <p:nvSpPr>
          <p:cNvPr id="146443" name="Rectangle 11"/>
          <p:cNvSpPr>
            <a:spLocks noGrp="1" noChangeArrowheads="1"/>
          </p:cNvSpPr>
          <p:nvPr>
            <p:ph type="title"/>
          </p:nvPr>
        </p:nvSpPr>
        <p:spPr>
          <a:noFill/>
        </p:spPr>
        <p:txBody>
          <a:bodyPr lIns="274320" rIns="274320"/>
          <a:lstStyle/>
          <a:p>
            <a:r>
              <a:rPr lang="es-ES" smtClean="0"/>
              <a:t>El papel del experto es diferente en TD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5" name="Rectangle 3"/>
          <p:cNvSpPr>
            <a:spLocks noChangeArrowheads="1"/>
          </p:cNvSpPr>
          <p:nvPr/>
        </p:nvSpPr>
        <p:spPr bwMode="auto">
          <a:xfrm>
            <a:off x="4643438" y="1147763"/>
            <a:ext cx="3810000" cy="4784725"/>
          </a:xfrm>
          <a:prstGeom prst="rect">
            <a:avLst/>
          </a:prstGeom>
          <a:solidFill>
            <a:srgbClr val="D9E6AE"/>
          </a:solidFill>
          <a:ln w="19050" algn="ctr">
            <a:noFill/>
            <a:miter lim="800000"/>
            <a:headEnd/>
            <a:tailEnd/>
          </a:ln>
          <a:effectLst>
            <a:outerShdw dist="107763" dir="2700000" algn="ctr" rotWithShape="0">
              <a:schemeClr val="bg2">
                <a:alpha val="50000"/>
              </a:schemeClr>
            </a:outerShdw>
          </a:effectLst>
        </p:spPr>
        <p:txBody>
          <a:bodyPr lIns="91432" tIns="118800" rIns="91432" bIns="45716"/>
          <a:lstStyle/>
          <a:p>
            <a:pPr marL="450850" indent="-265113" algn="ctr">
              <a:spcBef>
                <a:spcPct val="20000"/>
              </a:spcBef>
              <a:buClr>
                <a:srgbClr val="000000"/>
              </a:buClr>
              <a:defRPr/>
            </a:pPr>
            <a:r>
              <a:rPr lang="es-AR" sz="2000" dirty="0">
                <a:solidFill>
                  <a:srgbClr val="000000"/>
                </a:solidFill>
                <a:latin typeface="Verdana" pitchFamily="34" charset="0"/>
              </a:rPr>
              <a:t>Análisis Tradicional</a:t>
            </a:r>
          </a:p>
          <a:p>
            <a:pPr marL="450850" indent="-265113" algn="ctr">
              <a:spcBef>
                <a:spcPct val="20000"/>
              </a:spcBef>
              <a:buClr>
                <a:srgbClr val="000000"/>
              </a:buClr>
              <a:defRPr/>
            </a:pPr>
            <a:endParaRPr lang="es-AR" sz="2000" dirty="0">
              <a:solidFill>
                <a:srgbClr val="000000"/>
              </a:solidFill>
              <a:latin typeface="Verdana" pitchFamily="34" charset="0"/>
            </a:endParaRPr>
          </a:p>
          <a:p>
            <a:pPr marL="450850" indent="-265113">
              <a:spcBef>
                <a:spcPct val="50000"/>
              </a:spcBef>
              <a:buClr>
                <a:srgbClr val="000000"/>
              </a:buClr>
              <a:buFontTx/>
              <a:buChar char="•"/>
              <a:defRPr/>
            </a:pPr>
            <a:r>
              <a:rPr lang="es-AR" sz="1400" dirty="0">
                <a:solidFill>
                  <a:srgbClr val="000000"/>
                </a:solidFill>
                <a:latin typeface="Verdana" pitchFamily="34" charset="0"/>
              </a:rPr>
              <a:t>Basado en el escenario “más probable”, con un testeo +/- </a:t>
            </a:r>
          </a:p>
          <a:p>
            <a:pPr marL="450850" indent="-265113">
              <a:spcBef>
                <a:spcPct val="50000"/>
              </a:spcBef>
              <a:buClr>
                <a:srgbClr val="000000"/>
              </a:buClr>
              <a:buFontTx/>
              <a:buChar char="•"/>
              <a:defRPr/>
            </a:pPr>
            <a:r>
              <a:rPr lang="es-AR" sz="1400" dirty="0">
                <a:solidFill>
                  <a:srgbClr val="000000"/>
                </a:solidFill>
                <a:latin typeface="Verdana" pitchFamily="34" charset="0"/>
              </a:rPr>
              <a:t>El foco está en “la mejor estimación”</a:t>
            </a:r>
          </a:p>
          <a:p>
            <a:pPr marL="450850" indent="-265113">
              <a:spcBef>
                <a:spcPct val="50000"/>
              </a:spcBef>
              <a:buClr>
                <a:srgbClr val="000000"/>
              </a:buClr>
              <a:buFontTx/>
              <a:buChar char="•"/>
              <a:defRPr/>
            </a:pPr>
            <a:r>
              <a:rPr lang="es-AR" sz="1400" dirty="0">
                <a:solidFill>
                  <a:srgbClr val="000000"/>
                </a:solidFill>
                <a:latin typeface="Verdana" pitchFamily="34" charset="0"/>
              </a:rPr>
              <a:t>Altas probabilidades de ser optimista o estar sesgado</a:t>
            </a:r>
          </a:p>
          <a:p>
            <a:pPr marL="450850" indent="-265113">
              <a:spcBef>
                <a:spcPct val="50000"/>
              </a:spcBef>
              <a:buClr>
                <a:srgbClr val="000000"/>
              </a:buClr>
              <a:buFontTx/>
              <a:buChar char="•"/>
              <a:defRPr/>
            </a:pPr>
            <a:r>
              <a:rPr lang="es-AR" sz="1400" dirty="0">
                <a:solidFill>
                  <a:srgbClr val="000000"/>
                </a:solidFill>
                <a:latin typeface="Verdana" pitchFamily="34" charset="0"/>
              </a:rPr>
              <a:t>Poca importancia a los riesgos y a la incertidumbre</a:t>
            </a:r>
          </a:p>
          <a:p>
            <a:pPr marL="450850" indent="-265113">
              <a:spcBef>
                <a:spcPct val="50000"/>
              </a:spcBef>
              <a:buClr>
                <a:srgbClr val="000000"/>
              </a:buClr>
              <a:buFontTx/>
              <a:buChar char="•"/>
              <a:defRPr/>
            </a:pPr>
            <a:r>
              <a:rPr lang="es-AR" sz="1400" dirty="0">
                <a:solidFill>
                  <a:srgbClr val="000000"/>
                </a:solidFill>
                <a:latin typeface="Verdana" pitchFamily="34" charset="0"/>
              </a:rPr>
              <a:t>La tasa de fracaso es directamente proporcional a la complejidad de las decisiones.</a:t>
            </a:r>
          </a:p>
          <a:p>
            <a:pPr marL="450850" indent="-265113">
              <a:spcBef>
                <a:spcPct val="20000"/>
              </a:spcBef>
              <a:buClr>
                <a:srgbClr val="000000"/>
              </a:buClr>
              <a:defRPr/>
            </a:pPr>
            <a:endParaRPr lang="es-AR" sz="1600" dirty="0">
              <a:solidFill>
                <a:srgbClr val="000000"/>
              </a:solidFill>
              <a:latin typeface="Verdana" pitchFamily="34" charset="0"/>
            </a:endParaRPr>
          </a:p>
        </p:txBody>
      </p:sp>
      <p:sp>
        <p:nvSpPr>
          <p:cNvPr id="147459" name="Rectangle 4"/>
          <p:cNvSpPr>
            <a:spLocks noGrp="1" noChangeArrowheads="1"/>
          </p:cNvSpPr>
          <p:nvPr>
            <p:ph type="title"/>
          </p:nvPr>
        </p:nvSpPr>
        <p:spPr/>
        <p:txBody>
          <a:bodyPr/>
          <a:lstStyle/>
          <a:p>
            <a:r>
              <a:rPr lang="es-AR" smtClean="0"/>
              <a:t>Trabajando con riesgo e incertidumbre</a:t>
            </a:r>
          </a:p>
        </p:txBody>
      </p:sp>
      <p:grpSp>
        <p:nvGrpSpPr>
          <p:cNvPr id="2" name="Group 5"/>
          <p:cNvGrpSpPr>
            <a:grpSpLocks/>
          </p:cNvGrpSpPr>
          <p:nvPr/>
        </p:nvGrpSpPr>
        <p:grpSpPr bwMode="auto">
          <a:xfrm>
            <a:off x="455613" y="1147763"/>
            <a:ext cx="4044950" cy="4784725"/>
            <a:chOff x="323850" y="1147763"/>
            <a:chExt cx="4044950" cy="4784725"/>
          </a:xfrm>
        </p:grpSpPr>
        <p:sp>
          <p:nvSpPr>
            <p:cNvPr id="7" name="Rectangle 2"/>
            <p:cNvSpPr>
              <a:spLocks noChangeArrowheads="1"/>
            </p:cNvSpPr>
            <p:nvPr/>
          </p:nvSpPr>
          <p:spPr bwMode="auto">
            <a:xfrm>
              <a:off x="401637" y="1147763"/>
              <a:ext cx="3810000" cy="4784725"/>
            </a:xfrm>
            <a:prstGeom prst="rect">
              <a:avLst/>
            </a:prstGeom>
            <a:solidFill>
              <a:srgbClr val="D9E6AE"/>
            </a:solidFill>
            <a:ln w="19050" algn="ctr">
              <a:noFill/>
              <a:miter lim="800000"/>
              <a:headEnd/>
              <a:tailEnd/>
            </a:ln>
            <a:effectLst>
              <a:outerShdw dist="107763" dir="2700000" algn="ctr" rotWithShape="0">
                <a:schemeClr val="bg2">
                  <a:alpha val="50000"/>
                </a:schemeClr>
              </a:outerShdw>
            </a:effectLst>
          </p:spPr>
          <p:txBody>
            <a:bodyPr lIns="91432" tIns="118800" rIns="91432" bIns="45716"/>
            <a:lstStyle/>
            <a:p>
              <a:pPr marL="265113" indent="-265113" algn="ctr">
                <a:spcBef>
                  <a:spcPct val="20000"/>
                </a:spcBef>
                <a:buClr>
                  <a:srgbClr val="000000"/>
                </a:buClr>
                <a:defRPr/>
              </a:pPr>
              <a:r>
                <a:rPr lang="es-AR" sz="2000">
                  <a:solidFill>
                    <a:srgbClr val="000000"/>
                  </a:solidFill>
                  <a:latin typeface="Verdana" pitchFamily="34" charset="0"/>
                </a:rPr>
                <a:t>Análisis Tradicional</a:t>
              </a:r>
            </a:p>
            <a:p>
              <a:pPr marL="265113" indent="-265113">
                <a:spcBef>
                  <a:spcPct val="20000"/>
                </a:spcBef>
                <a:buClr>
                  <a:srgbClr val="000000"/>
                </a:buClr>
                <a:defRPr/>
              </a:pPr>
              <a:endParaRPr lang="es-AR" sz="1600">
                <a:solidFill>
                  <a:srgbClr val="000000"/>
                </a:solidFill>
                <a:latin typeface="Verdana" pitchFamily="34" charset="0"/>
              </a:endParaRPr>
            </a:p>
          </p:txBody>
        </p:sp>
        <p:sp>
          <p:nvSpPr>
            <p:cNvPr id="147462" name="Rectangle 3"/>
            <p:cNvSpPr>
              <a:spLocks noChangeArrowheads="1"/>
            </p:cNvSpPr>
            <p:nvPr/>
          </p:nvSpPr>
          <p:spPr bwMode="auto">
            <a:xfrm>
              <a:off x="2074863" y="3087688"/>
              <a:ext cx="609600" cy="533400"/>
            </a:xfrm>
            <a:prstGeom prst="rect">
              <a:avLst/>
            </a:prstGeom>
            <a:noFill/>
            <a:ln w="28575">
              <a:solidFill>
                <a:schemeClr val="tx1"/>
              </a:solidFill>
              <a:miter lim="800000"/>
              <a:headEnd/>
              <a:tailEnd/>
            </a:ln>
          </p:spPr>
          <p:txBody>
            <a:bodyPr wrap="none" anchor="ctr"/>
            <a:lstStyle/>
            <a:p>
              <a:pPr fontAlgn="base">
                <a:spcBef>
                  <a:spcPct val="0"/>
                </a:spcBef>
                <a:spcAft>
                  <a:spcPct val="0"/>
                </a:spcAft>
              </a:pPr>
              <a:endParaRPr lang="es-AR">
                <a:solidFill>
                  <a:srgbClr val="000000"/>
                </a:solidFill>
              </a:endParaRPr>
            </a:p>
          </p:txBody>
        </p:sp>
        <p:sp>
          <p:nvSpPr>
            <p:cNvPr id="147463" name="Line 4"/>
            <p:cNvSpPr>
              <a:spLocks noChangeShapeType="1"/>
            </p:cNvSpPr>
            <p:nvPr/>
          </p:nvSpPr>
          <p:spPr bwMode="auto">
            <a:xfrm>
              <a:off x="931863" y="2097088"/>
              <a:ext cx="0" cy="2590800"/>
            </a:xfrm>
            <a:prstGeom prst="line">
              <a:avLst/>
            </a:prstGeom>
            <a:noFill/>
            <a:ln w="38100">
              <a:solidFill>
                <a:schemeClr val="tx1"/>
              </a:solidFill>
              <a:round/>
              <a:headEnd/>
              <a:tailEnd/>
            </a:ln>
          </p:spPr>
          <p:txBody>
            <a:bodyPr/>
            <a:lstStyle/>
            <a:p>
              <a:pPr fontAlgn="base">
                <a:spcBef>
                  <a:spcPct val="0"/>
                </a:spcBef>
                <a:spcAft>
                  <a:spcPct val="0"/>
                </a:spcAft>
              </a:pPr>
              <a:endParaRPr lang="es-AR">
                <a:solidFill>
                  <a:srgbClr val="000000"/>
                </a:solidFill>
              </a:endParaRPr>
            </a:p>
          </p:txBody>
        </p:sp>
        <p:sp>
          <p:nvSpPr>
            <p:cNvPr id="147464" name="Line 5"/>
            <p:cNvSpPr>
              <a:spLocks noChangeShapeType="1"/>
            </p:cNvSpPr>
            <p:nvPr/>
          </p:nvSpPr>
          <p:spPr bwMode="auto">
            <a:xfrm>
              <a:off x="931863" y="4687888"/>
              <a:ext cx="2819400" cy="0"/>
            </a:xfrm>
            <a:prstGeom prst="line">
              <a:avLst/>
            </a:prstGeom>
            <a:noFill/>
            <a:ln w="38100">
              <a:solidFill>
                <a:schemeClr val="tx1"/>
              </a:solidFill>
              <a:round/>
              <a:headEnd/>
              <a:tailEnd/>
            </a:ln>
          </p:spPr>
          <p:txBody>
            <a:bodyPr/>
            <a:lstStyle/>
            <a:p>
              <a:pPr fontAlgn="base">
                <a:spcBef>
                  <a:spcPct val="0"/>
                </a:spcBef>
                <a:spcAft>
                  <a:spcPct val="0"/>
                </a:spcAft>
              </a:pPr>
              <a:endParaRPr lang="es-AR">
                <a:solidFill>
                  <a:srgbClr val="000000"/>
                </a:solidFill>
              </a:endParaRPr>
            </a:p>
          </p:txBody>
        </p:sp>
        <p:sp>
          <p:nvSpPr>
            <p:cNvPr id="147465" name="Line 6"/>
            <p:cNvSpPr>
              <a:spLocks noChangeShapeType="1"/>
            </p:cNvSpPr>
            <p:nvPr/>
          </p:nvSpPr>
          <p:spPr bwMode="auto">
            <a:xfrm>
              <a:off x="2684463" y="2249488"/>
              <a:ext cx="0" cy="2438400"/>
            </a:xfrm>
            <a:prstGeom prst="line">
              <a:avLst/>
            </a:prstGeom>
            <a:noFill/>
            <a:ln w="9525" cap="rnd">
              <a:solidFill>
                <a:schemeClr val="tx1"/>
              </a:solidFill>
              <a:prstDash val="sysDot"/>
              <a:round/>
              <a:headEnd/>
              <a:tailEnd/>
            </a:ln>
          </p:spPr>
          <p:txBody>
            <a:bodyPr/>
            <a:lstStyle/>
            <a:p>
              <a:pPr fontAlgn="base">
                <a:spcBef>
                  <a:spcPct val="0"/>
                </a:spcBef>
                <a:spcAft>
                  <a:spcPct val="0"/>
                </a:spcAft>
              </a:pPr>
              <a:endParaRPr lang="es-AR">
                <a:solidFill>
                  <a:srgbClr val="000000"/>
                </a:solidFill>
              </a:endParaRPr>
            </a:p>
          </p:txBody>
        </p:sp>
        <p:sp>
          <p:nvSpPr>
            <p:cNvPr id="147466" name="Line 7"/>
            <p:cNvSpPr>
              <a:spLocks noChangeShapeType="1"/>
            </p:cNvSpPr>
            <p:nvPr/>
          </p:nvSpPr>
          <p:spPr bwMode="auto">
            <a:xfrm>
              <a:off x="2074863" y="2249488"/>
              <a:ext cx="0" cy="2438400"/>
            </a:xfrm>
            <a:prstGeom prst="line">
              <a:avLst/>
            </a:prstGeom>
            <a:noFill/>
            <a:ln w="9525" cap="rnd">
              <a:solidFill>
                <a:schemeClr val="tx1"/>
              </a:solidFill>
              <a:prstDash val="sysDot"/>
              <a:round/>
              <a:headEnd/>
              <a:tailEnd/>
            </a:ln>
          </p:spPr>
          <p:txBody>
            <a:bodyPr/>
            <a:lstStyle/>
            <a:p>
              <a:pPr fontAlgn="base">
                <a:spcBef>
                  <a:spcPct val="0"/>
                </a:spcBef>
                <a:spcAft>
                  <a:spcPct val="0"/>
                </a:spcAft>
              </a:pPr>
              <a:endParaRPr lang="es-AR">
                <a:solidFill>
                  <a:srgbClr val="000000"/>
                </a:solidFill>
              </a:endParaRPr>
            </a:p>
          </p:txBody>
        </p:sp>
        <p:sp>
          <p:nvSpPr>
            <p:cNvPr id="147467" name="Text Box 8"/>
            <p:cNvSpPr txBox="1">
              <a:spLocks noChangeArrowheads="1"/>
            </p:cNvSpPr>
            <p:nvPr/>
          </p:nvSpPr>
          <p:spPr bwMode="auto">
            <a:xfrm rot="-5400000">
              <a:off x="244476" y="2143125"/>
              <a:ext cx="106680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000">
                  <a:solidFill>
                    <a:srgbClr val="000000"/>
                  </a:solidFill>
                  <a:latin typeface="Arial Unicode MS" pitchFamily="34" charset="-128"/>
                </a:rPr>
                <a:t>Capital</a:t>
              </a:r>
            </a:p>
          </p:txBody>
        </p:sp>
        <p:sp>
          <p:nvSpPr>
            <p:cNvPr id="147468" name="Text Box 9"/>
            <p:cNvSpPr txBox="1">
              <a:spLocks noChangeArrowheads="1"/>
            </p:cNvSpPr>
            <p:nvPr/>
          </p:nvSpPr>
          <p:spPr bwMode="auto">
            <a:xfrm>
              <a:off x="3000375" y="4764088"/>
              <a:ext cx="106680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000">
                  <a:solidFill>
                    <a:srgbClr val="000000"/>
                  </a:solidFill>
                  <a:latin typeface="Arial Unicode MS" pitchFamily="34" charset="-128"/>
                </a:rPr>
                <a:t>NPV</a:t>
              </a:r>
            </a:p>
          </p:txBody>
        </p:sp>
        <p:sp>
          <p:nvSpPr>
            <p:cNvPr id="147469" name="Line 10"/>
            <p:cNvSpPr>
              <a:spLocks noChangeShapeType="1"/>
            </p:cNvSpPr>
            <p:nvPr/>
          </p:nvSpPr>
          <p:spPr bwMode="auto">
            <a:xfrm rot="5400000">
              <a:off x="2150269" y="1869282"/>
              <a:ext cx="1587" cy="2438400"/>
            </a:xfrm>
            <a:prstGeom prst="line">
              <a:avLst/>
            </a:prstGeom>
            <a:noFill/>
            <a:ln w="9525" cap="rnd">
              <a:solidFill>
                <a:schemeClr val="tx1"/>
              </a:solidFill>
              <a:prstDash val="sysDot"/>
              <a:round/>
              <a:headEnd/>
              <a:tailEnd/>
            </a:ln>
          </p:spPr>
          <p:txBody>
            <a:bodyPr/>
            <a:lstStyle/>
            <a:p>
              <a:pPr fontAlgn="base">
                <a:spcBef>
                  <a:spcPct val="0"/>
                </a:spcBef>
                <a:spcAft>
                  <a:spcPct val="0"/>
                </a:spcAft>
              </a:pPr>
              <a:endParaRPr lang="es-AR">
                <a:solidFill>
                  <a:srgbClr val="000000"/>
                </a:solidFill>
              </a:endParaRPr>
            </a:p>
          </p:txBody>
        </p:sp>
        <p:sp>
          <p:nvSpPr>
            <p:cNvPr id="147470" name="Line 11"/>
            <p:cNvSpPr>
              <a:spLocks noChangeShapeType="1"/>
            </p:cNvSpPr>
            <p:nvPr/>
          </p:nvSpPr>
          <p:spPr bwMode="auto">
            <a:xfrm rot="5400000">
              <a:off x="2150269" y="2402682"/>
              <a:ext cx="1587" cy="2438400"/>
            </a:xfrm>
            <a:prstGeom prst="line">
              <a:avLst/>
            </a:prstGeom>
            <a:noFill/>
            <a:ln w="9525" cap="rnd">
              <a:solidFill>
                <a:schemeClr val="tx1"/>
              </a:solidFill>
              <a:prstDash val="sysDot"/>
              <a:round/>
              <a:headEnd/>
              <a:tailEnd/>
            </a:ln>
          </p:spPr>
          <p:txBody>
            <a:bodyPr/>
            <a:lstStyle/>
            <a:p>
              <a:pPr fontAlgn="base">
                <a:spcBef>
                  <a:spcPct val="0"/>
                </a:spcBef>
                <a:spcAft>
                  <a:spcPct val="0"/>
                </a:spcAft>
              </a:pPr>
              <a:endParaRPr lang="es-AR">
                <a:solidFill>
                  <a:srgbClr val="000000"/>
                </a:solidFill>
              </a:endParaRPr>
            </a:p>
          </p:txBody>
        </p:sp>
        <p:sp>
          <p:nvSpPr>
            <p:cNvPr id="147471" name="Text Box 12"/>
            <p:cNvSpPr txBox="1">
              <a:spLocks noChangeArrowheads="1"/>
            </p:cNvSpPr>
            <p:nvPr/>
          </p:nvSpPr>
          <p:spPr bwMode="auto">
            <a:xfrm>
              <a:off x="2074863" y="1944688"/>
              <a:ext cx="1295400" cy="3048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400">
                  <a:solidFill>
                    <a:srgbClr val="000000"/>
                  </a:solidFill>
                  <a:latin typeface="Arial Unicode MS" pitchFamily="34" charset="-128"/>
                </a:rPr>
                <a:t>+10%</a:t>
              </a:r>
            </a:p>
          </p:txBody>
        </p:sp>
        <p:sp>
          <p:nvSpPr>
            <p:cNvPr id="147472" name="Text Box 13"/>
            <p:cNvSpPr txBox="1">
              <a:spLocks noChangeArrowheads="1"/>
            </p:cNvSpPr>
            <p:nvPr/>
          </p:nvSpPr>
          <p:spPr bwMode="auto">
            <a:xfrm>
              <a:off x="2989263" y="2935288"/>
              <a:ext cx="1295400" cy="3048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400">
                  <a:solidFill>
                    <a:srgbClr val="000000"/>
                  </a:solidFill>
                  <a:latin typeface="Arial Unicode MS" pitchFamily="34" charset="-128"/>
                </a:rPr>
                <a:t>+10%</a:t>
              </a:r>
            </a:p>
          </p:txBody>
        </p:sp>
        <p:sp>
          <p:nvSpPr>
            <p:cNvPr id="147473" name="Text Box 14"/>
            <p:cNvSpPr txBox="1">
              <a:spLocks noChangeArrowheads="1"/>
            </p:cNvSpPr>
            <p:nvPr/>
          </p:nvSpPr>
          <p:spPr bwMode="auto">
            <a:xfrm>
              <a:off x="1465263" y="1944688"/>
              <a:ext cx="1295400" cy="3048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400">
                  <a:solidFill>
                    <a:srgbClr val="000000"/>
                  </a:solidFill>
                  <a:latin typeface="Arial Unicode MS" pitchFamily="34" charset="-128"/>
                </a:rPr>
                <a:t>-10%</a:t>
              </a:r>
            </a:p>
          </p:txBody>
        </p:sp>
        <p:sp>
          <p:nvSpPr>
            <p:cNvPr id="147474" name="Text Box 15"/>
            <p:cNvSpPr txBox="1">
              <a:spLocks noChangeArrowheads="1"/>
            </p:cNvSpPr>
            <p:nvPr/>
          </p:nvSpPr>
          <p:spPr bwMode="auto">
            <a:xfrm>
              <a:off x="2989263" y="3468688"/>
              <a:ext cx="1295400" cy="3048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400">
                  <a:solidFill>
                    <a:srgbClr val="000000"/>
                  </a:solidFill>
                  <a:latin typeface="Arial Unicode MS" pitchFamily="34" charset="-128"/>
                </a:rPr>
                <a:t>-10%</a:t>
              </a:r>
            </a:p>
          </p:txBody>
        </p:sp>
        <p:sp>
          <p:nvSpPr>
            <p:cNvPr id="21" name="AutoShape 16"/>
            <p:cNvSpPr>
              <a:spLocks noChangeArrowheads="1"/>
            </p:cNvSpPr>
            <p:nvPr/>
          </p:nvSpPr>
          <p:spPr bwMode="auto">
            <a:xfrm>
              <a:off x="2303462" y="3240088"/>
              <a:ext cx="152400" cy="152400"/>
            </a:xfrm>
            <a:prstGeom prst="star5">
              <a:avLst/>
            </a:prstGeom>
            <a:solidFill>
              <a:schemeClr val="tx1"/>
            </a:solidFill>
            <a:ln w="28575">
              <a:solidFill>
                <a:schemeClr val="tx1"/>
              </a:solidFill>
              <a:miter lim="800000"/>
              <a:headEnd/>
              <a:tailEnd/>
            </a:ln>
            <a:effectLst/>
          </p:spPr>
          <p:txBody>
            <a:bodyPr wrap="none" anchor="ctr"/>
            <a:lstStyle/>
            <a:p>
              <a:pPr>
                <a:defRPr/>
              </a:pPr>
              <a:endParaRPr lang="es-ES">
                <a:solidFill>
                  <a:srgbClr val="000000"/>
                </a:solidFill>
              </a:endParaRPr>
            </a:p>
          </p:txBody>
        </p:sp>
        <p:sp>
          <p:nvSpPr>
            <p:cNvPr id="147476" name="Text Box 17"/>
            <p:cNvSpPr txBox="1">
              <a:spLocks noChangeArrowheads="1"/>
            </p:cNvSpPr>
            <p:nvPr/>
          </p:nvSpPr>
          <p:spPr bwMode="auto">
            <a:xfrm>
              <a:off x="323850" y="5535613"/>
              <a:ext cx="4044950" cy="366712"/>
            </a:xfrm>
            <a:prstGeom prst="rect">
              <a:avLst/>
            </a:prstGeom>
            <a:noFill/>
            <a:ln w="9525" algn="ctr">
              <a:noFill/>
              <a:miter lim="800000"/>
              <a:headEnd/>
              <a:tailEnd/>
            </a:ln>
          </p:spPr>
          <p:txBody>
            <a:bodyPr>
              <a:spAutoFit/>
            </a:bodyPr>
            <a:lstStyle/>
            <a:p>
              <a:pPr algn="ctr" eaLnBrk="0" fontAlgn="base" hangingPunct="0">
                <a:spcBef>
                  <a:spcPct val="50000"/>
                </a:spcBef>
                <a:spcAft>
                  <a:spcPct val="0"/>
                </a:spcAft>
              </a:pPr>
              <a:r>
                <a:rPr lang="es-AR">
                  <a:solidFill>
                    <a:srgbClr val="800000"/>
                  </a:solidFill>
                  <a:latin typeface="Verdana" pitchFamily="34" charset="0"/>
                </a:rPr>
                <a:t>Foco en la "respuesta”</a:t>
              </a:r>
            </a:p>
          </p:txBody>
        </p:sp>
        <p:sp>
          <p:nvSpPr>
            <p:cNvPr id="23" name="Text Box 18"/>
            <p:cNvSpPr txBox="1">
              <a:spLocks noChangeArrowheads="1"/>
            </p:cNvSpPr>
            <p:nvPr/>
          </p:nvSpPr>
          <p:spPr bwMode="auto">
            <a:xfrm>
              <a:off x="1084262" y="3925888"/>
              <a:ext cx="1471613" cy="558800"/>
            </a:xfrm>
            <a:prstGeom prst="rect">
              <a:avLst/>
            </a:prstGeom>
            <a:solidFill>
              <a:srgbClr val="D1CAA3"/>
            </a:solidFill>
            <a:ln w="9525" algn="ctr">
              <a:noFill/>
              <a:miter lim="800000"/>
              <a:headEnd/>
              <a:tailEnd/>
            </a:ln>
            <a:effectLst>
              <a:outerShdw dist="107763" dir="2700000" algn="ctr" rotWithShape="0">
                <a:schemeClr val="bg2">
                  <a:alpha val="50000"/>
                </a:schemeClr>
              </a:outerShdw>
            </a:effectLst>
          </p:spPr>
          <p:txBody>
            <a:bodyPr lIns="54000" rIns="54000" anchor="ctr" anchorCtr="1"/>
            <a:lstStyle/>
            <a:p>
              <a:pPr algn="ctr" eaLnBrk="0" hangingPunct="0">
                <a:defRPr/>
              </a:pPr>
              <a:r>
                <a:rPr lang="es-AR" sz="900">
                  <a:solidFill>
                    <a:srgbClr val="000000"/>
                  </a:solidFill>
                  <a:ea typeface="Arial Unicode MS" pitchFamily="34" charset="-128"/>
                  <a:cs typeface="Arial Unicode MS" pitchFamily="34" charset="-128"/>
                </a:rPr>
                <a:t>Generado por supuestos arbitrarios alrededor de un caso base</a:t>
              </a:r>
            </a:p>
          </p:txBody>
        </p:sp>
        <p:sp>
          <p:nvSpPr>
            <p:cNvPr id="147478" name="Line 19"/>
            <p:cNvSpPr>
              <a:spLocks noChangeShapeType="1"/>
            </p:cNvSpPr>
            <p:nvPr/>
          </p:nvSpPr>
          <p:spPr bwMode="auto">
            <a:xfrm flipV="1">
              <a:off x="2379663" y="3392488"/>
              <a:ext cx="0" cy="533400"/>
            </a:xfrm>
            <a:prstGeom prst="line">
              <a:avLst/>
            </a:prstGeom>
            <a:noFill/>
            <a:ln w="28575">
              <a:solidFill>
                <a:srgbClr val="D1CAA3"/>
              </a:solidFill>
              <a:round/>
              <a:headEnd/>
              <a:tailEnd type="triangle" w="med" len="med"/>
            </a:ln>
          </p:spPr>
          <p:txBody>
            <a:bodyPr/>
            <a:lstStyle/>
            <a:p>
              <a:pPr fontAlgn="base">
                <a:spcBef>
                  <a:spcPct val="0"/>
                </a:spcBef>
                <a:spcAft>
                  <a:spcPct val="0"/>
                </a:spcAft>
              </a:pPr>
              <a:endParaRPr lang="es-AR">
                <a:solidFill>
                  <a:srgbClr val="000000"/>
                </a:solidFill>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ChangeAspect="1" noChangeArrowheads="1"/>
          </p:cNvSpPr>
          <p:nvPr/>
        </p:nvSpPr>
        <p:spPr bwMode="auto">
          <a:xfrm>
            <a:off x="323850" y="1143000"/>
            <a:ext cx="4033838" cy="4789488"/>
          </a:xfrm>
          <a:prstGeom prst="rect">
            <a:avLst/>
          </a:prstGeom>
          <a:solidFill>
            <a:srgbClr val="D1CAA3"/>
          </a:solidFill>
          <a:ln w="19050" algn="ctr">
            <a:noFill/>
            <a:miter lim="800000"/>
            <a:headEnd/>
            <a:tailEnd/>
          </a:ln>
          <a:effectLst>
            <a:outerShdw dist="107763" dir="2700000" algn="ctr" rotWithShape="0">
              <a:schemeClr val="bg2">
                <a:alpha val="50000"/>
              </a:schemeClr>
            </a:outerShdw>
          </a:effectLst>
        </p:spPr>
        <p:txBody>
          <a:bodyPr lIns="91432" tIns="118800" rIns="91432" bIns="45716"/>
          <a:lstStyle/>
          <a:p>
            <a:pPr marL="357188" indent="-265113" algn="ctr">
              <a:spcBef>
                <a:spcPct val="50000"/>
              </a:spcBef>
              <a:buClr>
                <a:srgbClr val="000000"/>
              </a:buClr>
              <a:defRPr/>
            </a:pPr>
            <a:r>
              <a:rPr lang="es-AR" sz="2000" dirty="0">
                <a:solidFill>
                  <a:srgbClr val="000000"/>
                </a:solidFill>
                <a:latin typeface="Verdana" pitchFamily="34" charset="0"/>
              </a:rPr>
              <a:t>Metodología de TD</a:t>
            </a:r>
          </a:p>
          <a:p>
            <a:pPr marL="357188" indent="-265113" algn="ctr">
              <a:spcBef>
                <a:spcPct val="50000"/>
              </a:spcBef>
              <a:buClr>
                <a:srgbClr val="000000"/>
              </a:buClr>
              <a:defRPr/>
            </a:pPr>
            <a:endParaRPr lang="es-AR" dirty="0">
              <a:solidFill>
                <a:srgbClr val="000000"/>
              </a:solidFill>
              <a:latin typeface="Verdana" pitchFamily="34" charset="0"/>
            </a:endParaRPr>
          </a:p>
          <a:p>
            <a:pPr marL="357188" indent="-265113">
              <a:spcBef>
                <a:spcPct val="50000"/>
              </a:spcBef>
              <a:buClr>
                <a:srgbClr val="000000"/>
              </a:buClr>
              <a:buFontTx/>
              <a:buChar char="•"/>
              <a:defRPr/>
            </a:pPr>
            <a:r>
              <a:rPr lang="es-AR" sz="1400" dirty="0">
                <a:solidFill>
                  <a:srgbClr val="000000"/>
                </a:solidFill>
                <a:latin typeface="Verdana" pitchFamily="34" charset="0"/>
              </a:rPr>
              <a:t>Define los comportamientos potenciales de las variables claves. </a:t>
            </a:r>
          </a:p>
          <a:p>
            <a:pPr marL="357188" indent="-265113">
              <a:spcBef>
                <a:spcPct val="50000"/>
              </a:spcBef>
              <a:buClr>
                <a:srgbClr val="000000"/>
              </a:buClr>
              <a:buFontTx/>
              <a:buChar char="•"/>
              <a:defRPr/>
            </a:pPr>
            <a:r>
              <a:rPr lang="es-AR" sz="1400" dirty="0">
                <a:solidFill>
                  <a:srgbClr val="000000"/>
                </a:solidFill>
                <a:latin typeface="Verdana" pitchFamily="34" charset="0"/>
              </a:rPr>
              <a:t>Valora el riesgos y oportunidades. </a:t>
            </a:r>
          </a:p>
          <a:p>
            <a:pPr marL="715963" lvl="1" indent="-173038">
              <a:spcBef>
                <a:spcPct val="50000"/>
              </a:spcBef>
              <a:buClr>
                <a:srgbClr val="336699"/>
              </a:buClr>
              <a:buFontTx/>
              <a:buChar char="–"/>
              <a:defRPr/>
            </a:pPr>
            <a:r>
              <a:rPr lang="es-AR" sz="1200" dirty="0">
                <a:solidFill>
                  <a:srgbClr val="000000"/>
                </a:solidFill>
                <a:latin typeface="Verdana" pitchFamily="34" charset="0"/>
              </a:rPr>
              <a:t>El análisis de Sensitividad provee una metodología para focalizarse en las variables críticas.</a:t>
            </a:r>
          </a:p>
          <a:p>
            <a:pPr marL="715963" lvl="1" indent="-173038">
              <a:spcBef>
                <a:spcPct val="50000"/>
              </a:spcBef>
              <a:buClr>
                <a:srgbClr val="336699"/>
              </a:buClr>
              <a:buFontTx/>
              <a:buChar char="–"/>
              <a:defRPr/>
            </a:pPr>
            <a:r>
              <a:rPr lang="es-AR" sz="1200" dirty="0">
                <a:solidFill>
                  <a:srgbClr val="000000"/>
                </a:solidFill>
                <a:latin typeface="Verdana" pitchFamily="34" charset="0"/>
              </a:rPr>
              <a:t>El análisis de riesgo identifica las alternativas con mayor probabilidad de éxito.</a:t>
            </a:r>
          </a:p>
          <a:p>
            <a:pPr marL="715963" lvl="1" indent="-173038">
              <a:spcBef>
                <a:spcPct val="50000"/>
              </a:spcBef>
              <a:buClr>
                <a:srgbClr val="336699"/>
              </a:buClr>
              <a:buFontTx/>
              <a:buChar char="–"/>
              <a:defRPr/>
            </a:pPr>
            <a:r>
              <a:rPr lang="es-AR" sz="1200" dirty="0">
                <a:solidFill>
                  <a:srgbClr val="000000"/>
                </a:solidFill>
                <a:latin typeface="Verdana" pitchFamily="34" charset="0"/>
              </a:rPr>
              <a:t>Provee la base para estrategias de reducción de riesgos</a:t>
            </a:r>
            <a:r>
              <a:rPr lang="es-AR" sz="1400" dirty="0">
                <a:solidFill>
                  <a:srgbClr val="000000"/>
                </a:solidFill>
                <a:latin typeface="Verdana" pitchFamily="34" charset="0"/>
              </a:rPr>
              <a:t>. </a:t>
            </a:r>
          </a:p>
          <a:p>
            <a:pPr marL="357188" indent="-265113" algn="ctr">
              <a:spcBef>
                <a:spcPct val="50000"/>
              </a:spcBef>
              <a:buClr>
                <a:srgbClr val="000000"/>
              </a:buClr>
              <a:defRPr/>
            </a:pPr>
            <a:endParaRPr lang="es-AR" sz="800" dirty="0">
              <a:solidFill>
                <a:srgbClr val="000000"/>
              </a:solidFill>
              <a:latin typeface="Verdana" pitchFamily="34" charset="0"/>
            </a:endParaRPr>
          </a:p>
        </p:txBody>
      </p:sp>
      <p:sp>
        <p:nvSpPr>
          <p:cNvPr id="148483" name="Rectangle 4"/>
          <p:cNvSpPr>
            <a:spLocks noGrp="1" noChangeArrowheads="1"/>
          </p:cNvSpPr>
          <p:nvPr>
            <p:ph type="title"/>
          </p:nvPr>
        </p:nvSpPr>
        <p:spPr/>
        <p:txBody>
          <a:bodyPr/>
          <a:lstStyle/>
          <a:p>
            <a:r>
              <a:rPr lang="es-AR" smtClean="0"/>
              <a:t>Trabajando con riesgo e incertidumbre</a:t>
            </a:r>
          </a:p>
        </p:txBody>
      </p:sp>
      <p:sp>
        <p:nvSpPr>
          <p:cNvPr id="6" name="Rectangle 22"/>
          <p:cNvSpPr>
            <a:spLocks noChangeAspect="1" noChangeArrowheads="1"/>
          </p:cNvSpPr>
          <p:nvPr/>
        </p:nvSpPr>
        <p:spPr bwMode="auto">
          <a:xfrm>
            <a:off x="4538663" y="1143000"/>
            <a:ext cx="4248150" cy="4789488"/>
          </a:xfrm>
          <a:prstGeom prst="rect">
            <a:avLst/>
          </a:prstGeom>
          <a:solidFill>
            <a:srgbClr val="D1CAA3"/>
          </a:solidFill>
          <a:ln w="19050" algn="ctr">
            <a:noFill/>
            <a:miter lim="800000"/>
            <a:headEnd/>
            <a:tailEnd/>
          </a:ln>
          <a:effectLst>
            <a:outerShdw dist="107763" dir="2700000" algn="ctr" rotWithShape="0">
              <a:schemeClr val="bg2">
                <a:alpha val="50000"/>
              </a:schemeClr>
            </a:outerShdw>
          </a:effectLst>
        </p:spPr>
        <p:txBody>
          <a:bodyPr lIns="91432" tIns="118800" rIns="91432" bIns="45716"/>
          <a:lstStyle/>
          <a:p>
            <a:pPr marL="169863" indent="-169863" algn="ctr">
              <a:spcBef>
                <a:spcPct val="50000"/>
              </a:spcBef>
              <a:buClr>
                <a:srgbClr val="000000"/>
              </a:buClr>
              <a:defRPr/>
            </a:pPr>
            <a:r>
              <a:rPr lang="es-AR" sz="2000">
                <a:solidFill>
                  <a:srgbClr val="000000"/>
                </a:solidFill>
                <a:latin typeface="Verdana" pitchFamily="34" charset="0"/>
              </a:rPr>
              <a:t>Metodología de TD</a:t>
            </a:r>
          </a:p>
          <a:p>
            <a:pPr marL="169863" indent="-169863" algn="ctr">
              <a:spcBef>
                <a:spcPct val="50000"/>
              </a:spcBef>
              <a:buClr>
                <a:srgbClr val="000000"/>
              </a:buClr>
              <a:defRPr/>
            </a:pPr>
            <a:endParaRPr lang="es-AR" sz="1200">
              <a:solidFill>
                <a:srgbClr val="000000"/>
              </a:solidFill>
              <a:latin typeface="Verdana" pitchFamily="34" charset="0"/>
            </a:endParaRPr>
          </a:p>
        </p:txBody>
      </p:sp>
      <p:sp>
        <p:nvSpPr>
          <p:cNvPr id="148485" name="Text Box 24"/>
          <p:cNvSpPr txBox="1">
            <a:spLocks noChangeArrowheads="1"/>
          </p:cNvSpPr>
          <p:nvPr/>
        </p:nvSpPr>
        <p:spPr bwMode="auto">
          <a:xfrm>
            <a:off x="4467225" y="5535613"/>
            <a:ext cx="4391025" cy="366712"/>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s-AR">
                <a:solidFill>
                  <a:srgbClr val="800000"/>
                </a:solidFill>
                <a:latin typeface="Verdana" pitchFamily="34" charset="0"/>
              </a:rPr>
              <a:t>Foco en entender la curva</a:t>
            </a:r>
          </a:p>
        </p:txBody>
      </p:sp>
      <p:sp>
        <p:nvSpPr>
          <p:cNvPr id="11" name="Text Box 38"/>
          <p:cNvSpPr txBox="1">
            <a:spLocks noChangeArrowheads="1"/>
          </p:cNvSpPr>
          <p:nvPr/>
        </p:nvSpPr>
        <p:spPr bwMode="auto">
          <a:xfrm rot="16200000">
            <a:off x="4241007" y="2974181"/>
            <a:ext cx="1524000" cy="576263"/>
          </a:xfrm>
          <a:prstGeom prst="rect">
            <a:avLst/>
          </a:prstGeom>
          <a:solidFill>
            <a:srgbClr val="D9E6AE"/>
          </a:solidFill>
          <a:ln w="19050" algn="ctr">
            <a:noFill/>
            <a:miter lim="800000"/>
            <a:headEnd/>
            <a:tailEnd/>
          </a:ln>
          <a:effectLst>
            <a:outerShdw dist="107763" dir="2700000" algn="ctr" rotWithShape="0">
              <a:schemeClr val="bg2">
                <a:alpha val="50000"/>
              </a:schemeClr>
            </a:outerShdw>
          </a:effectLst>
        </p:spPr>
        <p:txBody>
          <a:bodyPr lIns="91432" tIns="46800" rIns="91432" bIns="45716"/>
          <a:lstStyle/>
          <a:p>
            <a:pPr algn="ctr">
              <a:spcBef>
                <a:spcPct val="20000"/>
              </a:spcBef>
              <a:buClr>
                <a:srgbClr val="000000"/>
              </a:buClr>
              <a:defRPr/>
            </a:pPr>
            <a:r>
              <a:rPr lang="es-AR" sz="1400" dirty="0">
                <a:solidFill>
                  <a:srgbClr val="000000"/>
                </a:solidFill>
                <a:latin typeface="Verdana" pitchFamily="34" charset="0"/>
              </a:rPr>
              <a:t>Análisis de Sensitividad</a:t>
            </a:r>
          </a:p>
        </p:txBody>
      </p:sp>
      <p:sp>
        <p:nvSpPr>
          <p:cNvPr id="148487" name="Rectangle 41"/>
          <p:cNvSpPr>
            <a:spLocks noChangeAspect="1" noChangeArrowheads="1"/>
          </p:cNvSpPr>
          <p:nvPr/>
        </p:nvSpPr>
        <p:spPr bwMode="auto">
          <a:xfrm>
            <a:off x="5532438" y="1574800"/>
            <a:ext cx="446087" cy="287338"/>
          </a:xfrm>
          <a:prstGeom prst="rect">
            <a:avLst/>
          </a:prstGeom>
          <a:solidFill>
            <a:srgbClr val="D1CAA3"/>
          </a:solidFill>
          <a:ln w="19050" algn="ctr">
            <a:noFill/>
            <a:miter lim="800000"/>
            <a:headEnd/>
            <a:tailEnd/>
          </a:ln>
        </p:spPr>
        <p:txBody>
          <a:bodyPr lIns="91432" tIns="118800" rIns="91432" bIns="45716"/>
          <a:lstStyle/>
          <a:p>
            <a:pPr marL="169863" indent="-169863" algn="ctr" fontAlgn="base">
              <a:spcBef>
                <a:spcPct val="50000"/>
              </a:spcBef>
              <a:spcAft>
                <a:spcPct val="0"/>
              </a:spcAft>
              <a:buClr>
                <a:srgbClr val="000000"/>
              </a:buClr>
            </a:pPr>
            <a:endParaRPr lang="es-AR" sz="2000">
              <a:solidFill>
                <a:srgbClr val="000000"/>
              </a:solidFill>
              <a:latin typeface="Verdana" pitchFamily="34" charset="0"/>
            </a:endParaRPr>
          </a:p>
          <a:p>
            <a:pPr marL="169863" indent="-169863" algn="ctr" fontAlgn="base">
              <a:spcBef>
                <a:spcPct val="50000"/>
              </a:spcBef>
              <a:spcAft>
                <a:spcPct val="0"/>
              </a:spcAft>
              <a:buClr>
                <a:srgbClr val="000000"/>
              </a:buClr>
            </a:pPr>
            <a:endParaRPr lang="es-AR" sz="1200">
              <a:solidFill>
                <a:srgbClr val="000000"/>
              </a:solidFill>
              <a:latin typeface="Verdana" pitchFamily="34" charset="0"/>
            </a:endParaRPr>
          </a:p>
        </p:txBody>
      </p:sp>
      <p:pic>
        <p:nvPicPr>
          <p:cNvPr id="148488" name="Picture 5"/>
          <p:cNvPicPr>
            <a:picLocks noChangeAspect="1" noChangeArrowheads="1"/>
          </p:cNvPicPr>
          <p:nvPr/>
        </p:nvPicPr>
        <p:blipFill>
          <a:blip r:embed="rId3" cstate="print"/>
          <a:srcRect l="1173" t="21562" r="76563" b="43750"/>
          <a:stretch>
            <a:fillRect/>
          </a:stretch>
        </p:blipFill>
        <p:spPr bwMode="auto">
          <a:xfrm>
            <a:off x="5429250" y="1622425"/>
            <a:ext cx="2357438" cy="1878013"/>
          </a:xfrm>
          <a:prstGeom prst="rect">
            <a:avLst/>
          </a:prstGeom>
          <a:noFill/>
          <a:ln w="9525">
            <a:noFill/>
            <a:miter lim="800000"/>
            <a:headEnd/>
            <a:tailEnd/>
          </a:ln>
        </p:spPr>
      </p:pic>
      <p:pic>
        <p:nvPicPr>
          <p:cNvPr id="148489" name="Picture 3"/>
          <p:cNvPicPr>
            <a:picLocks noChangeAspect="1" noChangeArrowheads="1"/>
          </p:cNvPicPr>
          <p:nvPr/>
        </p:nvPicPr>
        <p:blipFill>
          <a:blip r:embed="rId4" cstate="print"/>
          <a:srcRect l="687" t="21089" r="76649" b="44849"/>
          <a:stretch>
            <a:fillRect/>
          </a:stretch>
        </p:blipFill>
        <p:spPr bwMode="auto">
          <a:xfrm>
            <a:off x="5429250" y="3643313"/>
            <a:ext cx="2357438" cy="1936750"/>
          </a:xfrm>
          <a:prstGeom prst="rect">
            <a:avLst/>
          </a:prstGeom>
          <a:noFill/>
          <a:ln w="9525">
            <a:noFill/>
            <a:miter lim="800000"/>
            <a:headEnd/>
            <a:tailEnd/>
          </a:ln>
        </p:spPr>
      </p:pic>
      <p:sp>
        <p:nvSpPr>
          <p:cNvPr id="148490" name="Rectangle 22"/>
          <p:cNvSpPr>
            <a:spLocks noChangeAspect="1" noChangeArrowheads="1"/>
          </p:cNvSpPr>
          <p:nvPr/>
        </p:nvSpPr>
        <p:spPr bwMode="auto">
          <a:xfrm>
            <a:off x="5286375" y="1500188"/>
            <a:ext cx="2500313" cy="4143375"/>
          </a:xfrm>
          <a:prstGeom prst="rect">
            <a:avLst/>
          </a:prstGeom>
          <a:solidFill>
            <a:srgbClr val="D1CAA3">
              <a:alpha val="50980"/>
            </a:srgbClr>
          </a:solidFill>
          <a:ln w="19050" algn="ctr">
            <a:noFill/>
            <a:miter lim="800000"/>
            <a:headEnd/>
            <a:tailEnd/>
          </a:ln>
        </p:spPr>
        <p:txBody>
          <a:bodyPr lIns="91432" tIns="118800" rIns="91432" bIns="45716"/>
          <a:lstStyle/>
          <a:p>
            <a:pPr marL="169863" indent="-169863" algn="ctr" fontAlgn="base">
              <a:spcBef>
                <a:spcPct val="50000"/>
              </a:spcBef>
              <a:spcAft>
                <a:spcPct val="0"/>
              </a:spcAft>
              <a:buClr>
                <a:srgbClr val="000000"/>
              </a:buClr>
            </a:pPr>
            <a:endParaRPr lang="es-AR" sz="1200">
              <a:solidFill>
                <a:srgbClr val="000000"/>
              </a:solidFill>
              <a:latin typeface="Verdana" pitchFamily="34" charset="0"/>
            </a:endParaRPr>
          </a:p>
        </p:txBody>
      </p:sp>
      <p:sp>
        <p:nvSpPr>
          <p:cNvPr id="12" name="Text Box 39"/>
          <p:cNvSpPr txBox="1">
            <a:spLocks noChangeArrowheads="1"/>
          </p:cNvSpPr>
          <p:nvPr/>
        </p:nvSpPr>
        <p:spPr bwMode="auto">
          <a:xfrm>
            <a:off x="7358063" y="1857375"/>
            <a:ext cx="1150937" cy="430213"/>
          </a:xfrm>
          <a:prstGeom prst="rect">
            <a:avLst/>
          </a:prstGeom>
          <a:solidFill>
            <a:srgbClr val="D9E6AE"/>
          </a:solidFill>
          <a:ln w="9525" algn="ctr">
            <a:noFill/>
            <a:miter lim="800000"/>
            <a:headEnd/>
            <a:tailEnd/>
          </a:ln>
          <a:effectLst>
            <a:outerShdw dist="107763" dir="2700000" algn="ctr" rotWithShape="0">
              <a:schemeClr val="bg2">
                <a:alpha val="50000"/>
              </a:schemeClr>
            </a:outerShdw>
          </a:effectLst>
        </p:spPr>
        <p:txBody>
          <a:bodyPr lIns="54000" rIns="54000" anchor="ctr" anchorCtr="1"/>
          <a:lstStyle/>
          <a:p>
            <a:pPr algn="ctr" eaLnBrk="0" hangingPunct="0">
              <a:defRPr/>
            </a:pPr>
            <a:r>
              <a:rPr lang="es-AR" sz="900" dirty="0">
                <a:solidFill>
                  <a:srgbClr val="000000"/>
                </a:solidFill>
                <a:ea typeface="Arial Unicode MS" pitchFamily="34" charset="-128"/>
                <a:cs typeface="Arial Unicode MS" pitchFamily="34" charset="-128"/>
              </a:rPr>
              <a:t>Identifica variables sensibles</a:t>
            </a:r>
          </a:p>
        </p:txBody>
      </p:sp>
      <p:sp>
        <p:nvSpPr>
          <p:cNvPr id="25" name="Text Box 36"/>
          <p:cNvSpPr txBox="1">
            <a:spLocks noChangeArrowheads="1"/>
          </p:cNvSpPr>
          <p:nvPr/>
        </p:nvSpPr>
        <p:spPr bwMode="auto">
          <a:xfrm>
            <a:off x="7491413" y="4132263"/>
            <a:ext cx="1150937" cy="430212"/>
          </a:xfrm>
          <a:prstGeom prst="rect">
            <a:avLst/>
          </a:prstGeom>
          <a:solidFill>
            <a:srgbClr val="D9E6AE"/>
          </a:solidFill>
          <a:ln w="9525" algn="ctr">
            <a:noFill/>
            <a:miter lim="800000"/>
            <a:headEnd/>
            <a:tailEnd/>
          </a:ln>
          <a:effectLst>
            <a:outerShdw dist="107763" dir="2700000" algn="ctr" rotWithShape="0">
              <a:schemeClr val="bg2">
                <a:alpha val="50000"/>
              </a:schemeClr>
            </a:outerShdw>
          </a:effectLst>
        </p:spPr>
        <p:txBody>
          <a:bodyPr lIns="54000" rIns="54000" anchor="ctr" anchorCtr="1"/>
          <a:lstStyle/>
          <a:p>
            <a:pPr algn="ctr" eaLnBrk="0" hangingPunct="0">
              <a:defRPr/>
            </a:pPr>
            <a:r>
              <a:rPr lang="es-AR" sz="900" dirty="0">
                <a:solidFill>
                  <a:srgbClr val="000000"/>
                </a:solidFill>
                <a:ea typeface="Arial Unicode MS" pitchFamily="34" charset="-128"/>
                <a:cs typeface="Arial Unicode MS" pitchFamily="34" charset="-128"/>
              </a:rPr>
              <a:t>Análisis de incertidumbre</a:t>
            </a:r>
          </a:p>
        </p:txBody>
      </p:sp>
      <p:sp>
        <p:nvSpPr>
          <p:cNvPr id="148493" name="Rectangle 12"/>
          <p:cNvSpPr>
            <a:spLocks noChangeArrowheads="1"/>
          </p:cNvSpPr>
          <p:nvPr/>
        </p:nvSpPr>
        <p:spPr bwMode="auto">
          <a:xfrm>
            <a:off x="357188" y="5072063"/>
            <a:ext cx="4000500" cy="523875"/>
          </a:xfrm>
          <a:prstGeom prst="rect">
            <a:avLst/>
          </a:prstGeom>
          <a:noFill/>
          <a:ln w="9525">
            <a:noFill/>
            <a:miter lim="800000"/>
            <a:headEnd/>
            <a:tailEnd/>
          </a:ln>
        </p:spPr>
        <p:txBody>
          <a:bodyPr>
            <a:spAutoFit/>
          </a:bodyPr>
          <a:lstStyle/>
          <a:p>
            <a:pPr algn="ctr" fontAlgn="base">
              <a:spcBef>
                <a:spcPct val="0"/>
              </a:spcBef>
              <a:spcAft>
                <a:spcPct val="0"/>
              </a:spcAft>
            </a:pPr>
            <a:r>
              <a:rPr lang="es-AR" sz="1400" b="1">
                <a:solidFill>
                  <a:srgbClr val="000000"/>
                </a:solidFill>
              </a:rPr>
              <a:t>¿Como nos afectan las variables?</a:t>
            </a:r>
            <a:br>
              <a:rPr lang="es-AR" sz="1400" b="1">
                <a:solidFill>
                  <a:srgbClr val="000000"/>
                </a:solidFill>
              </a:rPr>
            </a:br>
            <a:endParaRPr lang="es-AR" sz="1400" b="1">
              <a:solidFill>
                <a:srgbClr val="0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0" y="1357313"/>
            <a:ext cx="9144000" cy="2286000"/>
          </a:xfrm>
        </p:spPr>
        <p:txBody>
          <a:bodyPr/>
          <a:lstStyle/>
          <a:p>
            <a:pPr algn="ctr">
              <a:defRPr/>
            </a:pPr>
            <a:r>
              <a:rPr lang="es-AR" sz="3600" dirty="0" smtClean="0">
                <a:solidFill>
                  <a:schemeClr val="accent2">
                    <a:lumMod val="75000"/>
                  </a:schemeClr>
                </a:solidFill>
              </a:rPr>
              <a:t>¿Como nos afectan las variables?</a:t>
            </a:r>
            <a:br>
              <a:rPr lang="es-AR" sz="3600" dirty="0" smtClean="0">
                <a:solidFill>
                  <a:schemeClr val="accent2">
                    <a:lumMod val="75000"/>
                  </a:schemeClr>
                </a:solidFill>
              </a:rPr>
            </a:br>
            <a:r>
              <a:rPr lang="es-AR" sz="3600" dirty="0" smtClean="0">
                <a:solidFill>
                  <a:schemeClr val="accent2">
                    <a:lumMod val="75000"/>
                  </a:schemeClr>
                </a:solidFill>
              </a:rPr>
              <a:t> ¿ Cuan sensibles somos?</a:t>
            </a:r>
          </a:p>
        </p:txBody>
      </p:sp>
      <p:pic>
        <p:nvPicPr>
          <p:cNvPr id="177156" name="Picture 4"/>
          <p:cNvPicPr>
            <a:picLocks noChangeAspect="1" noChangeArrowheads="1"/>
          </p:cNvPicPr>
          <p:nvPr/>
        </p:nvPicPr>
        <p:blipFill>
          <a:blip r:embed="rId2" cstate="print"/>
          <a:srcRect l="40430" t="23437" r="20898" b="23125"/>
          <a:stretch>
            <a:fillRect/>
          </a:stretch>
        </p:blipFill>
        <p:spPr bwMode="auto">
          <a:xfrm>
            <a:off x="3143240" y="3214686"/>
            <a:ext cx="2977837"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rot="5400000">
            <a:off x="3929058" y="8"/>
            <a:ext cx="1285886" cy="9144002"/>
          </a:xfrm>
          <a:prstGeom prst="rect">
            <a:avLst/>
          </a:prstGeom>
          <a:gradFill>
            <a:gsLst>
              <a:gs pos="9000">
                <a:schemeClr val="tx1"/>
              </a:gs>
              <a:gs pos="26000">
                <a:srgbClr val="FF0000"/>
              </a:gs>
              <a:gs pos="49000">
                <a:srgbClr val="FFFF00"/>
              </a:gs>
              <a:gs pos="65000">
                <a:srgbClr val="92D050"/>
              </a:gs>
              <a:gs pos="82000">
                <a:srgbClr val="9999FF"/>
              </a:gs>
              <a:gs pos="100000">
                <a:schemeClr val="accent2">
                  <a:lumMod val="75000"/>
                </a:schemeClr>
              </a:gs>
            </a:gsLst>
            <a:lin ang="5400000" scaled="0"/>
          </a:gradFill>
          <a:ln w="9525" cap="flat" cmpd="sng" algn="ctr">
            <a:noFill/>
            <a:prstDash val="solid"/>
            <a:round/>
            <a:headEnd type="none" w="med" len="med"/>
            <a:tailEnd type="none" w="med" len="med"/>
          </a:ln>
          <a:effectLst>
            <a:outerShdw blurRad="149987" dist="250190" dir="8460000" algn="ctr">
              <a:srgbClr val="000000">
                <a:alpha val="28000"/>
              </a:srgbClr>
            </a:outerShdw>
            <a:reflection blurRad="6350" stA="50000" endA="295" endPos="92000" dist="101600" dir="5400000" sy="-100000" algn="bl" rotWithShape="0"/>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s-AR" sz="2400">
              <a:latin typeface="Trebuchet MS" pitchFamily="34" charset="0"/>
            </a:endParaRPr>
          </a:p>
        </p:txBody>
      </p:sp>
      <p:sp>
        <p:nvSpPr>
          <p:cNvPr id="169987" name="Title 1"/>
          <p:cNvSpPr>
            <a:spLocks noGrp="1"/>
          </p:cNvSpPr>
          <p:nvPr>
            <p:ph type="title"/>
          </p:nvPr>
        </p:nvSpPr>
        <p:spPr/>
        <p:txBody>
          <a:bodyPr/>
          <a:lstStyle/>
          <a:p>
            <a:r>
              <a:rPr lang="en-US" smtClean="0"/>
              <a:t>Sensitividad de un sistema</a:t>
            </a:r>
            <a:endParaRPr lang="es-AR" smtClean="0"/>
          </a:p>
        </p:txBody>
      </p:sp>
      <p:sp>
        <p:nvSpPr>
          <p:cNvPr id="2" name="Content Placeholder 2"/>
          <p:cNvSpPr>
            <a:spLocks noGrp="1"/>
          </p:cNvSpPr>
          <p:nvPr>
            <p:ph idx="1"/>
          </p:nvPr>
        </p:nvSpPr>
        <p:spPr bwMode="auto">
          <a:xfrm>
            <a:off x="428625" y="1785938"/>
            <a:ext cx="8262938" cy="1408112"/>
          </a:xfrm>
          <a:ln>
            <a:miter lim="800000"/>
            <a:headEnd/>
            <a:tailEnd/>
          </a:ln>
        </p:spPr>
        <p:txBody>
          <a:bodyPr vert="horz" wrap="square" lIns="91440" tIns="45720" rIns="91440" bIns="45720" numCol="1" anchor="t" anchorCtr="0" compatLnSpc="1">
            <a:prstTxWarp prst="textNoShape">
              <a:avLst/>
            </a:prstTxWarp>
          </a:bodyPr>
          <a:lstStyle/>
          <a:p>
            <a:pPr marL="0" indent="0">
              <a:lnSpc>
                <a:spcPct val="80000"/>
              </a:lnSpc>
              <a:buNone/>
            </a:pPr>
            <a:r>
              <a:rPr lang="es-ES" sz="1800" dirty="0" smtClean="0"/>
              <a:t>La </a:t>
            </a:r>
            <a:r>
              <a:rPr lang="es-ES" sz="1800" dirty="0" err="1" smtClean="0"/>
              <a:t>sensitividad</a:t>
            </a:r>
            <a:r>
              <a:rPr lang="es-ES" sz="1800" dirty="0" smtClean="0"/>
              <a:t> de un sistema, es la propensión de dicho sistema a modificar su comportamiento (para dar respuesta) en consecuencia a un estímulo (modificación en el comportamiento de sus variables).</a:t>
            </a:r>
          </a:p>
          <a:p>
            <a:pPr marL="0" indent="0">
              <a:lnSpc>
                <a:spcPct val="80000"/>
              </a:lnSpc>
            </a:pPr>
            <a:endParaRPr lang="es-ES" sz="1800" dirty="0" smtClean="0"/>
          </a:p>
          <a:p>
            <a:pPr marL="0" indent="0">
              <a:lnSpc>
                <a:spcPct val="80000"/>
              </a:lnSpc>
              <a:buNone/>
            </a:pPr>
            <a:r>
              <a:rPr lang="es-ES" sz="1800" dirty="0" smtClean="0"/>
              <a:t>La </a:t>
            </a:r>
            <a:r>
              <a:rPr lang="es-ES" sz="1800" dirty="0" err="1" smtClean="0"/>
              <a:t>sensitividad</a:t>
            </a:r>
            <a:r>
              <a:rPr lang="es-ES" sz="1800" dirty="0" smtClean="0"/>
              <a:t> entonces, es la relación entre la amplitud de la fuerza de un estímulo y la  amplitud de la reacción correspondiente a una o varias variables</a:t>
            </a:r>
          </a:p>
          <a:p>
            <a:pPr algn="just">
              <a:lnSpc>
                <a:spcPct val="120000"/>
              </a:lnSpc>
              <a:buFontTx/>
              <a:buNone/>
              <a:defRPr/>
            </a:pPr>
            <a:r>
              <a:rPr lang="es-ES" sz="1800" dirty="0" smtClean="0"/>
              <a:t>	</a:t>
            </a:r>
            <a:endParaRPr lang="es-AR" sz="1800" dirty="0" smtClean="0"/>
          </a:p>
        </p:txBody>
      </p:sp>
      <p:sp>
        <p:nvSpPr>
          <p:cNvPr id="5" name="TextBox 4"/>
          <p:cNvSpPr txBox="1"/>
          <p:nvPr/>
        </p:nvSpPr>
        <p:spPr>
          <a:xfrm>
            <a:off x="5786438" y="3500438"/>
            <a:ext cx="2625725" cy="338137"/>
          </a:xfrm>
          <a:prstGeom prst="rect">
            <a:avLst/>
          </a:prstGeom>
          <a:noFill/>
        </p:spPr>
        <p:txBody>
          <a:bodyPr wrap="none">
            <a:spAutoFit/>
          </a:bodyPr>
          <a:lstStyle/>
          <a:p>
            <a:pPr>
              <a:defRPr/>
            </a:pPr>
            <a:r>
              <a:rPr lang="es-AR" sz="1600" b="1" dirty="0">
                <a:solidFill>
                  <a:schemeClr val="accent2">
                    <a:lumMod val="75000"/>
                  </a:schemeClr>
                </a:solidFill>
              </a:rPr>
              <a:t>Sistemas muy sensitivos</a:t>
            </a:r>
          </a:p>
        </p:txBody>
      </p:sp>
      <p:sp>
        <p:nvSpPr>
          <p:cNvPr id="6" name="TextBox 5"/>
          <p:cNvSpPr txBox="1"/>
          <p:nvPr/>
        </p:nvSpPr>
        <p:spPr>
          <a:xfrm>
            <a:off x="857250" y="3500438"/>
            <a:ext cx="2693988" cy="338137"/>
          </a:xfrm>
          <a:prstGeom prst="rect">
            <a:avLst/>
          </a:prstGeom>
          <a:noFill/>
        </p:spPr>
        <p:txBody>
          <a:bodyPr wrap="none">
            <a:spAutoFit/>
          </a:bodyPr>
          <a:lstStyle/>
          <a:p>
            <a:pPr>
              <a:defRPr/>
            </a:pPr>
            <a:r>
              <a:rPr lang="es-AR" sz="1600" b="1">
                <a:solidFill>
                  <a:schemeClr val="accent2">
                    <a:lumMod val="75000"/>
                  </a:schemeClr>
                </a:solidFill>
              </a:rPr>
              <a:t>Sistemas poco sensitivos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142976" y="3500438"/>
            <a:ext cx="7000924" cy="2214578"/>
          </a:xfrm>
          <a:prstGeom prst="roundRect">
            <a:avLst/>
          </a:prstGeom>
          <a:solidFill>
            <a:schemeClr val="bg1">
              <a:lumMod val="8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s-AR" sz="2400">
              <a:latin typeface="Trebuchet MS" pitchFamily="34" charset="0"/>
            </a:endParaRPr>
          </a:p>
        </p:txBody>
      </p:sp>
      <p:sp>
        <p:nvSpPr>
          <p:cNvPr id="3" name="Rectangle 2"/>
          <p:cNvSpPr/>
          <p:nvPr/>
        </p:nvSpPr>
        <p:spPr>
          <a:xfrm>
            <a:off x="571500" y="1357313"/>
            <a:ext cx="8143875" cy="1816100"/>
          </a:xfrm>
          <a:prstGeom prst="rect">
            <a:avLst/>
          </a:prstGeom>
        </p:spPr>
        <p:txBody>
          <a:bodyPr>
            <a:spAutoFit/>
          </a:bodyPr>
          <a:lstStyle/>
          <a:p>
            <a:pPr algn="ctr">
              <a:defRPr/>
            </a:pPr>
            <a:r>
              <a:rPr lang="es-ES" sz="1600" dirty="0">
                <a:solidFill>
                  <a:schemeClr val="accent2">
                    <a:lumMod val="75000"/>
                  </a:schemeClr>
                </a:solidFill>
              </a:rPr>
              <a:t>Los </a:t>
            </a:r>
            <a:r>
              <a:rPr lang="es-ES" sz="1600" b="1" dirty="0">
                <a:solidFill>
                  <a:schemeClr val="accent2">
                    <a:lumMod val="75000"/>
                  </a:schemeClr>
                </a:solidFill>
              </a:rPr>
              <a:t>sistemas pocos sensitivos</a:t>
            </a:r>
            <a:r>
              <a:rPr lang="es-ES" sz="1600" dirty="0">
                <a:solidFill>
                  <a:schemeClr val="accent2">
                    <a:lumMod val="75000"/>
                  </a:schemeClr>
                </a:solidFill>
              </a:rPr>
              <a:t> son sistemas tolerantes, </a:t>
            </a:r>
          </a:p>
          <a:p>
            <a:pPr algn="ctr">
              <a:defRPr/>
            </a:pPr>
            <a:endParaRPr lang="es-ES" sz="1600" dirty="0">
              <a:solidFill>
                <a:schemeClr val="accent2">
                  <a:lumMod val="75000"/>
                </a:schemeClr>
              </a:solidFill>
            </a:endParaRPr>
          </a:p>
          <a:p>
            <a:pPr algn="ctr">
              <a:defRPr/>
            </a:pPr>
            <a:r>
              <a:rPr lang="es-ES" sz="1600" dirty="0">
                <a:solidFill>
                  <a:schemeClr val="accent2">
                    <a:lumMod val="75000"/>
                  </a:schemeClr>
                </a:solidFill>
              </a:rPr>
              <a:t>con tendencia a la</a:t>
            </a:r>
            <a:r>
              <a:rPr lang="es-ES" sz="1600" u="sng" dirty="0">
                <a:solidFill>
                  <a:schemeClr val="accent2">
                    <a:lumMod val="75000"/>
                  </a:schemeClr>
                </a:solidFill>
              </a:rPr>
              <a:t> </a:t>
            </a:r>
            <a:r>
              <a:rPr lang="es-ES" sz="1600" dirty="0">
                <a:solidFill>
                  <a:schemeClr val="accent2">
                    <a:lumMod val="75000"/>
                  </a:schemeClr>
                </a:solidFill>
              </a:rPr>
              <a:t>estabilidad</a:t>
            </a:r>
          </a:p>
          <a:p>
            <a:pPr algn="ctr">
              <a:defRPr/>
            </a:pPr>
            <a:endParaRPr lang="es-ES" sz="1600" u="sng" dirty="0">
              <a:solidFill>
                <a:schemeClr val="accent2">
                  <a:lumMod val="75000"/>
                </a:schemeClr>
              </a:solidFill>
            </a:endParaRPr>
          </a:p>
          <a:p>
            <a:pPr algn="ctr">
              <a:defRPr/>
            </a:pPr>
            <a:endParaRPr lang="es-ES" sz="1600" u="sng" dirty="0">
              <a:solidFill>
                <a:schemeClr val="accent2">
                  <a:lumMod val="75000"/>
                </a:schemeClr>
              </a:solidFill>
            </a:endParaRPr>
          </a:p>
          <a:p>
            <a:pPr algn="ctr">
              <a:defRPr/>
            </a:pPr>
            <a:endParaRPr lang="es-ES" sz="1600" u="sng" dirty="0">
              <a:solidFill>
                <a:schemeClr val="accent2">
                  <a:lumMod val="75000"/>
                </a:schemeClr>
              </a:solidFill>
            </a:endParaRPr>
          </a:p>
          <a:p>
            <a:pPr algn="ctr">
              <a:defRPr/>
            </a:pPr>
            <a:r>
              <a:rPr lang="es-ES" sz="1600" b="1" dirty="0">
                <a:solidFill>
                  <a:schemeClr val="accent2">
                    <a:lumMod val="75000"/>
                  </a:schemeClr>
                </a:solidFill>
              </a:rPr>
              <a:t>Respuesta tardía.</a:t>
            </a:r>
            <a:endParaRPr lang="es-AR" sz="1600" b="1" dirty="0">
              <a:solidFill>
                <a:schemeClr val="accent2">
                  <a:lumMod val="75000"/>
                </a:schemeClr>
              </a:solidFill>
            </a:endParaRPr>
          </a:p>
        </p:txBody>
      </p:sp>
      <p:pic>
        <p:nvPicPr>
          <p:cNvPr id="502799" name="Picture 15" descr="Vista previa de imagen">
            <a:hlinkClick r:id="rId2"/>
          </p:cNvPr>
          <p:cNvPicPr>
            <a:picLocks noChangeAspect="1" noChangeArrowheads="1"/>
          </p:cNvPicPr>
          <p:nvPr/>
        </p:nvPicPr>
        <p:blipFill>
          <a:blip r:embed="rId3" cstate="print"/>
          <a:srcRect/>
          <a:stretch>
            <a:fillRect/>
          </a:stretch>
        </p:blipFill>
        <p:spPr bwMode="auto">
          <a:xfrm>
            <a:off x="4786314" y="3667755"/>
            <a:ext cx="3000396" cy="18799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02801" name="Picture 17" descr="Vista previa de imagen">
            <a:hlinkClick r:id="rId4"/>
          </p:cNvPr>
          <p:cNvPicPr>
            <a:picLocks noChangeAspect="1" noChangeArrowheads="1"/>
          </p:cNvPicPr>
          <p:nvPr/>
        </p:nvPicPr>
        <p:blipFill>
          <a:blip r:embed="rId5" cstate="print"/>
          <a:srcRect t="9240"/>
          <a:stretch>
            <a:fillRect/>
          </a:stretch>
        </p:blipFill>
        <p:spPr bwMode="auto">
          <a:xfrm>
            <a:off x="1571604" y="3607595"/>
            <a:ext cx="2876975" cy="2000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Down Arrow 15"/>
          <p:cNvSpPr/>
          <p:nvPr/>
        </p:nvSpPr>
        <p:spPr bwMode="auto">
          <a:xfrm>
            <a:off x="4357686" y="2285992"/>
            <a:ext cx="357190" cy="428628"/>
          </a:xfrm>
          <a:prstGeom prst="downArrow">
            <a:avLst/>
          </a:prstGeom>
          <a:solidFill>
            <a:schemeClr val="accent2"/>
          </a:solidFill>
          <a:ln w="9525"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s-AR" sz="2400">
              <a:latin typeface="Trebuchet MS" pitchFamily="34" charset="0"/>
            </a:endParaRPr>
          </a:p>
        </p:txBody>
      </p:sp>
      <p:sp>
        <p:nvSpPr>
          <p:cNvPr id="18" name="Title 1"/>
          <p:cNvSpPr txBox="1">
            <a:spLocks/>
          </p:cNvSpPr>
          <p:nvPr/>
        </p:nvSpPr>
        <p:spPr>
          <a:xfrm>
            <a:off x="468313" y="428625"/>
            <a:ext cx="8251825" cy="512763"/>
          </a:xfrm>
          <a:prstGeom prst="rect">
            <a:avLst/>
          </a:prstGeom>
        </p:spPr>
        <p:txBody>
          <a:bodyPr/>
          <a:lstStyle/>
          <a:p>
            <a:pPr eaLnBrk="0" hangingPunct="0">
              <a:defRPr/>
            </a:pPr>
            <a:r>
              <a:rPr lang="es-AR" sz="2400" kern="0" dirty="0">
                <a:solidFill>
                  <a:schemeClr val="bg1"/>
                </a:solidFill>
                <a:latin typeface="+mj-lt"/>
                <a:ea typeface="+mj-ea"/>
                <a:cs typeface="+mj-cs"/>
              </a:rPr>
              <a:t>Sensitividad de un sistema</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nd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2449</Words>
  <Application>Microsoft Office PowerPoint</Application>
  <PresentationFormat>Presentación en pantalla (4:3)</PresentationFormat>
  <Paragraphs>588</Paragraphs>
  <Slides>35</Slides>
  <Notes>4</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Custom Design</vt:lpstr>
      <vt:lpstr>Diapositiva 1</vt:lpstr>
      <vt:lpstr>Sensitividad de un sistema</vt:lpstr>
      <vt:lpstr>Diapositiva 3</vt:lpstr>
      <vt:lpstr>El papel del experto es diferente en TD</vt:lpstr>
      <vt:lpstr>Trabajando con riesgo e incertidumbre</vt:lpstr>
      <vt:lpstr>Trabajando con riesgo e incertidumbre</vt:lpstr>
      <vt:lpstr>¿Como nos afectan las variables?  ¿ Cuan sensibles somos?</vt:lpstr>
      <vt:lpstr>Sensitividad de un sistema</vt:lpstr>
      <vt:lpstr>Diapositiva 9</vt:lpstr>
      <vt:lpstr>Diapositiva 10</vt:lpstr>
      <vt:lpstr>Sensitividad de los Sistemas</vt:lpstr>
      <vt:lpstr>Sensitividad de los Sistemas</vt:lpstr>
      <vt:lpstr>Sensitividad para la Decisión</vt:lpstr>
      <vt:lpstr>Sensitividad para la Decisión</vt:lpstr>
      <vt:lpstr>Sensitividad para la Decisión</vt:lpstr>
      <vt:lpstr>Sensitividad para la Decisión</vt:lpstr>
      <vt:lpstr>Conclusión</vt:lpstr>
      <vt:lpstr>Ejercicio 1</vt:lpstr>
      <vt:lpstr>Ejercicio 2</vt:lpstr>
      <vt:lpstr>Ejercicio 3</vt:lpstr>
      <vt:lpstr>Ejercicio 4</vt:lpstr>
      <vt:lpstr>Caso AFIP – La evasión fiscal</vt:lpstr>
      <vt:lpstr>Diapositiva 23</vt:lpstr>
      <vt:lpstr>Calcular el árbol (Roll Back)</vt:lpstr>
      <vt:lpstr>Sensitividad - Crear una variable</vt:lpstr>
      <vt:lpstr>Análisis de sensitividad</vt:lpstr>
      <vt:lpstr>Diapositiva 27</vt:lpstr>
      <vt:lpstr>Diapositiva 28</vt:lpstr>
      <vt:lpstr>Diapositiva 29</vt:lpstr>
      <vt:lpstr>Diapositiva 30</vt:lpstr>
      <vt:lpstr>Diapositiva 31</vt:lpstr>
      <vt:lpstr>Diapositiva 32</vt:lpstr>
      <vt:lpstr>Diapositiva 33</vt:lpstr>
      <vt:lpstr>¿Como nos afectan las variables?  ¿ Cuan sensibles somos?</vt:lpstr>
      <vt:lpstr>Diapositiva 35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HPsofi</dc:creator>
  <cp:lastModifiedBy>Usuario</cp:lastModifiedBy>
  <cp:revision>5</cp:revision>
  <dcterms:created xsi:type="dcterms:W3CDTF">2010-03-01T18:27:16Z</dcterms:created>
  <dcterms:modified xsi:type="dcterms:W3CDTF">2013-05-29T23:32:56Z</dcterms:modified>
</cp:coreProperties>
</file>