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72" r:id="rId15"/>
    <p:sldId id="269" r:id="rId16"/>
    <p:sldId id="273" r:id="rId17"/>
    <p:sldId id="275" r:id="rId18"/>
    <p:sldId id="270" r:id="rId19"/>
    <p:sldId id="274" r:id="rId20"/>
    <p:sldId id="271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642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2672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73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927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465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6626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446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603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617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293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497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836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1377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Ambitos</a:t>
            </a:r>
            <a:r>
              <a:rPr lang="en-US" sz="6000" dirty="0" smtClean="0"/>
              <a:t> de </a:t>
            </a:r>
            <a:r>
              <a:rPr lang="en-US" sz="6000" dirty="0" err="1" smtClean="0"/>
              <a:t>decisión</a:t>
            </a:r>
            <a:r>
              <a:rPr lang="en-US" sz="6000" dirty="0" smtClean="0"/>
              <a:t> y </a:t>
            </a:r>
            <a:r>
              <a:rPr lang="en-US" sz="6000" dirty="0" err="1" smtClean="0"/>
              <a:t>Criterios</a:t>
            </a:r>
            <a:r>
              <a:rPr lang="en-US" sz="6000" dirty="0" smtClean="0"/>
              <a:t> anti-</a:t>
            </a:r>
            <a:r>
              <a:rPr lang="en-US" sz="6000" dirty="0" err="1" smtClean="0"/>
              <a:t>incertidumbre</a:t>
            </a:r>
            <a:endParaRPr lang="en-US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2000" dirty="0" smtClean="0"/>
              <a:t>Teoría de la Decisión </a:t>
            </a:r>
          </a:p>
          <a:p>
            <a:r>
              <a:rPr lang="es-AR" sz="2000" dirty="0" smtClean="0"/>
              <a:t>Sofía Serrano</a:t>
            </a:r>
          </a:p>
        </p:txBody>
      </p:sp>
    </p:spTree>
    <p:extLst>
      <p:ext uri="{BB962C8B-B14F-4D97-AF65-F5344CB8AC3E}">
        <p14:creationId xmlns="" xmlns:p14="http://schemas.microsoft.com/office/powerpoint/2010/main" val="23932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5. </a:t>
            </a:r>
            <a:r>
              <a:rPr lang="es-AR" dirty="0" err="1" smtClean="0"/>
              <a:t>Trans</a:t>
            </a:r>
            <a:r>
              <a:rPr lang="es-AR" dirty="0" smtClean="0"/>
              <a:t>-incertidumbre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097280" y="2266640"/>
            <a:ext cx="10058400" cy="218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decisor: 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Conoce las alternativas </a:t>
            </a: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factibles.</a:t>
            </a:r>
            <a:endParaRPr lang="es-A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</a:t>
            </a: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conoce las variables no controlables 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</a:t>
            </a: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conoce los estados</a:t>
            </a:r>
          </a:p>
        </p:txBody>
      </p:sp>
      <p:pic>
        <p:nvPicPr>
          <p:cNvPr id="6146" name="Picture 2" descr="C:\Users\Stefano\Desktop\Mathemati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3938" y="455613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resumen</a:t>
            </a:r>
            <a:endParaRPr lang="es-AR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899884" y="2760663"/>
          <a:ext cx="104502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57"/>
                <a:gridCol w="2090057"/>
                <a:gridCol w="2090057"/>
                <a:gridCol w="2090057"/>
                <a:gridCol w="2090057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Alternativas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VNC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Estados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Probabilidad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Certeza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P=1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Riesgo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Incertidumbre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Hiper</a:t>
                      </a:r>
                      <a:r>
                        <a:rPr lang="es-AR" dirty="0" smtClean="0"/>
                        <a:t>-incertidumbre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Trans</a:t>
                      </a:r>
                      <a:r>
                        <a:rPr lang="es-AR" dirty="0" smtClean="0"/>
                        <a:t>-incertidumbre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No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Criterios Anti-Incertidumbre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u="sng" dirty="0" smtClean="0"/>
              <a:t>Para qué sirven y cuando los usamos?</a:t>
            </a:r>
          </a:p>
          <a:p>
            <a:r>
              <a:rPr lang="es-AR" sz="2800" dirty="0" smtClean="0"/>
              <a:t>Para asignar probabilidades cuando nos encontramos en incertidumbre. De esta forma podemos obtener el valor esperado de nuestras alternativas.</a:t>
            </a:r>
          </a:p>
          <a:p>
            <a:r>
              <a:rPr lang="es-AR" sz="2800" u="sng" dirty="0" smtClean="0"/>
              <a:t>Que criterios existen?</a:t>
            </a:r>
          </a:p>
          <a:p>
            <a:r>
              <a:rPr lang="es-AR" sz="2800" dirty="0" smtClean="0"/>
              <a:t>Hay 5: </a:t>
            </a:r>
          </a:p>
          <a:p>
            <a:r>
              <a:rPr lang="es-AR" sz="2800" dirty="0" smtClean="0"/>
              <a:t>Optimista absoluto – Pesimista absoluto (</a:t>
            </a:r>
            <a:r>
              <a:rPr lang="es-AR" sz="2800" dirty="0" err="1" smtClean="0"/>
              <a:t>Wald</a:t>
            </a:r>
            <a:r>
              <a:rPr lang="es-AR" sz="2800" dirty="0" smtClean="0"/>
              <a:t>)- </a:t>
            </a:r>
            <a:r>
              <a:rPr lang="es-AR" sz="2800" dirty="0" err="1" smtClean="0"/>
              <a:t>Laplace</a:t>
            </a:r>
            <a:r>
              <a:rPr lang="es-AR" sz="2800" dirty="0" smtClean="0"/>
              <a:t> – </a:t>
            </a:r>
            <a:r>
              <a:rPr lang="es-AR" sz="2800" dirty="0" err="1" smtClean="0"/>
              <a:t>Hurwicz</a:t>
            </a:r>
            <a:r>
              <a:rPr lang="es-AR" sz="2800" dirty="0" smtClean="0"/>
              <a:t> - </a:t>
            </a:r>
            <a:r>
              <a:rPr lang="es-AR" sz="2800" dirty="0" err="1" smtClean="0"/>
              <a:t>Savage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Optimista Absoluto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 smtClean="0"/>
              <a:t>Asume que ocurrirá lo </a:t>
            </a:r>
            <a:r>
              <a:rPr lang="es-ES" dirty="0" smtClean="0"/>
              <a:t>mejor de cada alternativa. Elige el mejor de los resultados de cada alternativa. </a:t>
            </a:r>
            <a:r>
              <a:rPr lang="es-AR" b="1" dirty="0" smtClean="0"/>
              <a:t>Le asigna probabilidad de ocurrencia 1 al estado que arroje el mejor resultado en cada alternativa</a:t>
            </a:r>
            <a:r>
              <a:rPr lang="es-AR" dirty="0" smtClean="0"/>
              <a:t>.</a:t>
            </a:r>
          </a:p>
          <a:p>
            <a:endParaRPr lang="es-AR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04686" y="3143552"/>
          <a:ext cx="955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  <a:gridCol w="2387600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VE Optimista</a:t>
                      </a:r>
                      <a:r>
                        <a:rPr lang="es-AR" baseline="0" dirty="0" smtClean="0"/>
                        <a:t> absoluto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$1500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$3000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0" dirty="0" smtClean="0"/>
                        <a:t>?</a:t>
                      </a:r>
                      <a:endParaRPr lang="es-A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$2000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$1800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?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Arco"/>
          <p:cNvSpPr/>
          <p:nvPr/>
        </p:nvSpPr>
        <p:spPr>
          <a:xfrm rot="9383461">
            <a:off x="4746172" y="217714"/>
            <a:ext cx="2888343" cy="1451429"/>
          </a:xfrm>
          <a:prstGeom prst="arc">
            <a:avLst>
              <a:gd name="adj1" fmla="val 13792499"/>
              <a:gd name="adj2" fmla="val 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Elipse"/>
          <p:cNvSpPr/>
          <p:nvPr/>
        </p:nvSpPr>
        <p:spPr>
          <a:xfrm>
            <a:off x="5007429" y="1335314"/>
            <a:ext cx="72571" cy="10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Elipse"/>
          <p:cNvSpPr/>
          <p:nvPr/>
        </p:nvSpPr>
        <p:spPr>
          <a:xfrm>
            <a:off x="5979886" y="1349829"/>
            <a:ext cx="101600" cy="116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Optimista Absoluto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 smtClean="0"/>
              <a:t>Asume que ocurrirá lo </a:t>
            </a:r>
            <a:r>
              <a:rPr lang="es-ES" dirty="0" smtClean="0"/>
              <a:t>mejor de cada alternativa. Elige el mejor de los resultados de cada alternativa. </a:t>
            </a:r>
            <a:r>
              <a:rPr lang="es-AR" b="1" dirty="0" smtClean="0"/>
              <a:t>Le asigna probabilidad de ocurrencia 1 al estado que arroje el mejor resultado en cada alternativa</a:t>
            </a:r>
            <a:r>
              <a:rPr lang="es-AR" dirty="0" smtClean="0"/>
              <a:t>.</a:t>
            </a:r>
          </a:p>
          <a:p>
            <a:endParaRPr lang="es-AR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04686" y="3143552"/>
          <a:ext cx="955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  <a:gridCol w="2387600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VE Optimista</a:t>
                      </a:r>
                      <a:r>
                        <a:rPr lang="es-AR" baseline="0" dirty="0" smtClean="0"/>
                        <a:t> absoluto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$1500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1" dirty="0" smtClean="0"/>
                        <a:t>$3000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1" dirty="0" smtClean="0"/>
                        <a:t>$3000</a:t>
                      </a:r>
                      <a:endParaRPr lang="es-A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1" dirty="0" smtClean="0"/>
                        <a:t>$2000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$1800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$2000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75657" y="4499429"/>
            <a:ext cx="923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Elige S1</a:t>
            </a:r>
            <a:r>
              <a:rPr lang="es-AR" dirty="0" smtClean="0"/>
              <a:t> ya que arroja el mayor valor esperado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Pesimismo absoluto (</a:t>
            </a:r>
            <a:r>
              <a:rPr lang="es-AR" dirty="0" err="1" smtClean="0"/>
              <a:t>Wald</a:t>
            </a:r>
            <a:r>
              <a:rPr lang="es-AR" dirty="0" smtClean="0"/>
              <a:t>)	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Al contrario del “optimista absoluto” </a:t>
            </a:r>
            <a:r>
              <a:rPr lang="es-AR" b="1" dirty="0" smtClean="0"/>
              <a:t>le asigna probabilidad 1 al peor resultado de cada alternativa, luego </a:t>
            </a:r>
            <a:r>
              <a:rPr lang="es-AR" b="1" u="sng" dirty="0" smtClean="0"/>
              <a:t>elige el mejor resultado entre los peores</a:t>
            </a:r>
            <a:r>
              <a:rPr lang="es-AR" dirty="0" smtClean="0"/>
              <a:t>.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04686" y="3143552"/>
          <a:ext cx="955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  <a:gridCol w="2387600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VE Pesimista</a:t>
                      </a:r>
                      <a:r>
                        <a:rPr lang="es-AR" baseline="0" dirty="0" smtClean="0"/>
                        <a:t> absoluto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$1500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$3000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0" dirty="0" smtClean="0"/>
                        <a:t>?</a:t>
                      </a:r>
                      <a:endParaRPr lang="es-A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$2000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$1800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0" dirty="0" smtClean="0"/>
                        <a:t>?</a:t>
                      </a:r>
                      <a:endParaRPr lang="es-A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Arco"/>
          <p:cNvSpPr/>
          <p:nvPr/>
        </p:nvSpPr>
        <p:spPr>
          <a:xfrm rot="20702082">
            <a:off x="3991429" y="1712685"/>
            <a:ext cx="2888343" cy="1451429"/>
          </a:xfrm>
          <a:prstGeom prst="arc">
            <a:avLst>
              <a:gd name="adj1" fmla="val 13792499"/>
              <a:gd name="adj2" fmla="val 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Elipse"/>
          <p:cNvSpPr/>
          <p:nvPr/>
        </p:nvSpPr>
        <p:spPr>
          <a:xfrm>
            <a:off x="5370286" y="1349829"/>
            <a:ext cx="58057" cy="116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6357257" y="1349829"/>
            <a:ext cx="58057" cy="10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Pesimismo absoluto (</a:t>
            </a:r>
            <a:r>
              <a:rPr lang="es-AR" dirty="0" err="1" smtClean="0"/>
              <a:t>Wald</a:t>
            </a:r>
            <a:r>
              <a:rPr lang="es-AR" dirty="0" smtClean="0"/>
              <a:t>)	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Al contrario del “optimista absoluto” </a:t>
            </a:r>
            <a:r>
              <a:rPr lang="es-AR" b="1" dirty="0" smtClean="0"/>
              <a:t>le asigna probabilidad 1 al peor resultado de cada alternativa, luego </a:t>
            </a:r>
            <a:r>
              <a:rPr lang="es-AR" b="1" u="sng" dirty="0" smtClean="0"/>
              <a:t>elige el mejor resultado entre los peores</a:t>
            </a:r>
            <a:r>
              <a:rPr lang="es-AR" dirty="0" smtClean="0"/>
              <a:t>.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04686" y="3143552"/>
          <a:ext cx="955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  <a:gridCol w="2387600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VE Pesimista</a:t>
                      </a:r>
                      <a:r>
                        <a:rPr lang="es-AR" baseline="0" dirty="0" smtClean="0"/>
                        <a:t> absoluto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1" dirty="0" smtClean="0"/>
                        <a:t>$1500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$3000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$1500</a:t>
                      </a:r>
                      <a:endParaRPr lang="es-A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$2000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1" dirty="0" smtClean="0"/>
                        <a:t>$1800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1" dirty="0" smtClean="0"/>
                        <a:t>$1800</a:t>
                      </a:r>
                      <a:endParaRPr lang="es-A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75657" y="4499429"/>
            <a:ext cx="923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Elige S2</a:t>
            </a:r>
            <a:r>
              <a:rPr lang="es-AR" dirty="0" smtClean="0"/>
              <a:t> ya que arroja el mayor valor esperado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Optimista y pesimista en árbol</a:t>
            </a:r>
            <a:endParaRPr lang="es-AR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071735" y="2088470"/>
            <a:ext cx="5442630" cy="3282723"/>
            <a:chOff x="1341" y="9184"/>
            <a:chExt cx="8208" cy="486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41" y="9184"/>
              <a:ext cx="8208" cy="4862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406" y="10462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5409" y="11491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6633" y="11308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3771" y="10408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1575" y="11167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628650" y="2284867"/>
            <a:ext cx="5133975" cy="3086100"/>
            <a:chOff x="1341" y="9184"/>
            <a:chExt cx="8208" cy="4862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41" y="9184"/>
              <a:ext cx="8208" cy="4862"/>
            </a:xfrm>
            <a:prstGeom prst="rect">
              <a:avLst/>
            </a:prstGeom>
            <a:noFill/>
          </p:spPr>
        </p:pic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5406" y="10462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5409" y="11491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700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6633" y="11308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700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3771" y="10408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700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1575" y="11167"/>
              <a:ext cx="72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700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923925" y="2019300"/>
            <a:ext cx="43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Optimista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6572250" y="1981200"/>
            <a:ext cx="43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Pesimista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Laplace</a:t>
            </a:r>
            <a:r>
              <a:rPr lang="es-AR" dirty="0" smtClean="0"/>
              <a:t> </a:t>
            </a:r>
            <a:r>
              <a:rPr lang="es-AR" sz="4000" dirty="0" smtClean="0"/>
              <a:t>(</a:t>
            </a:r>
            <a:r>
              <a:rPr lang="es-AR" sz="2800" dirty="0" err="1" smtClean="0"/>
              <a:t>Equiprobabilidad</a:t>
            </a:r>
            <a:r>
              <a:rPr lang="es-AR" sz="4000" dirty="0" smtClean="0"/>
              <a:t>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Propone que las </a:t>
            </a:r>
            <a:r>
              <a:rPr lang="es-AR" b="1" dirty="0" smtClean="0"/>
              <a:t>probabilidades sean las mismas para cada estado</a:t>
            </a:r>
            <a:r>
              <a:rPr lang="es-AR" dirty="0" smtClean="0"/>
              <a:t> de la variable no controlable. Lo que implica que existe entropía máxima.</a:t>
            </a:r>
          </a:p>
          <a:p>
            <a:pPr>
              <a:buNone/>
            </a:pP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220685" y="3419306"/>
          <a:ext cx="326572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861"/>
                <a:gridCol w="1632861"/>
              </a:tblGrid>
              <a:tr h="520923">
                <a:tc>
                  <a:txBody>
                    <a:bodyPr/>
                    <a:lstStyle/>
                    <a:p>
                      <a:r>
                        <a:rPr lang="es-AR" dirty="0" smtClean="0"/>
                        <a:t>#estados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Probabilidad de cada estado</a:t>
                      </a:r>
                      <a:endParaRPr lang="es-AR" dirty="0"/>
                    </a:p>
                  </a:txBody>
                  <a:tcPr/>
                </a:tc>
              </a:tr>
              <a:tr h="297670">
                <a:tc>
                  <a:txBody>
                    <a:bodyPr/>
                    <a:lstStyle/>
                    <a:p>
                      <a:r>
                        <a:rPr lang="es-AR" dirty="0" smtClean="0"/>
                        <a:t>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0.5</a:t>
                      </a:r>
                      <a:endParaRPr lang="es-AR" dirty="0"/>
                    </a:p>
                  </a:txBody>
                  <a:tcPr/>
                </a:tc>
              </a:tr>
              <a:tr h="297670">
                <a:tc>
                  <a:txBody>
                    <a:bodyPr/>
                    <a:lstStyle/>
                    <a:p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0.33</a:t>
                      </a:r>
                      <a:endParaRPr lang="es-AR" dirty="0"/>
                    </a:p>
                  </a:txBody>
                  <a:tcPr/>
                </a:tc>
              </a:tr>
              <a:tr h="297670">
                <a:tc>
                  <a:txBody>
                    <a:bodyPr/>
                    <a:lstStyle/>
                    <a:p>
                      <a:r>
                        <a:rPr lang="es-AR" dirty="0" smtClean="0"/>
                        <a:t>4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0.25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Stefano\Desktop\Fractions_of_a_cir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580" y="3029176"/>
            <a:ext cx="2773135" cy="221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Laplace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Propone que las </a:t>
            </a:r>
            <a:r>
              <a:rPr lang="es-AR" b="1" dirty="0" smtClean="0"/>
              <a:t>probabilidades sean las mismas para cada estado</a:t>
            </a:r>
            <a:r>
              <a:rPr lang="es-AR" dirty="0" smtClean="0"/>
              <a:t> de la variable no controlable. Lo que implica que existe entropía máxima.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096406" y="2821518"/>
          <a:ext cx="7781020" cy="2102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255"/>
                <a:gridCol w="1945255"/>
                <a:gridCol w="1945255"/>
                <a:gridCol w="1945255"/>
              </a:tblGrid>
              <a:tr h="700969"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P=</a:t>
                      </a:r>
                      <a:r>
                        <a:rPr lang="es-AR" baseline="0" dirty="0" smtClean="0"/>
                        <a:t> 0.5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P=</a:t>
                      </a:r>
                      <a:r>
                        <a:rPr lang="es-AR" baseline="0" dirty="0" smtClean="0"/>
                        <a:t> 0.5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VE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baseline="0" dirty="0" err="1" smtClean="0"/>
                        <a:t>Laplace</a:t>
                      </a:r>
                      <a:endParaRPr lang="es-AR" dirty="0"/>
                    </a:p>
                  </a:txBody>
                  <a:tcPr/>
                </a:tc>
              </a:tr>
              <a:tr h="700969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0" dirty="0" smtClean="0"/>
                        <a:t>$1500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0" dirty="0" smtClean="0"/>
                        <a:t>$3000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$2250</a:t>
                      </a:r>
                      <a:endParaRPr lang="es-AR" b="1" dirty="0"/>
                    </a:p>
                  </a:txBody>
                  <a:tcPr/>
                </a:tc>
              </a:tr>
              <a:tr h="700969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0" dirty="0" smtClean="0"/>
                        <a:t>$2000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0" dirty="0" smtClean="0"/>
                        <a:t>$1800</a:t>
                      </a:r>
                      <a:endParaRPr lang="es-A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0" dirty="0" smtClean="0"/>
                        <a:t>$1900</a:t>
                      </a:r>
                      <a:endParaRPr lang="es-A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88571" y="5660571"/>
            <a:ext cx="923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Elige S1</a:t>
            </a:r>
            <a:r>
              <a:rPr lang="es-AR" dirty="0" smtClean="0"/>
              <a:t> ya que arroja el mayor valor esperado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Ambitos</a:t>
            </a:r>
            <a:r>
              <a:rPr lang="en-US" dirty="0" smtClean="0"/>
              <a:t> de </a:t>
            </a:r>
            <a:r>
              <a:rPr lang="en-US" dirty="0" err="1" smtClean="0"/>
              <a:t>decisión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35422" y="1944414"/>
            <a:ext cx="253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u="sng" dirty="0" smtClean="0"/>
              <a:t>5 </a:t>
            </a:r>
            <a:r>
              <a:rPr lang="es-AR" sz="3600" u="sng" dirty="0" err="1" smtClean="0"/>
              <a:t>Ambitos</a:t>
            </a:r>
            <a:r>
              <a:rPr lang="es-AR" sz="3600" u="sng" dirty="0" smtClean="0"/>
              <a:t>:</a:t>
            </a:r>
            <a:endParaRPr lang="es-AR" sz="3600" u="sng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008993" y="2695903"/>
            <a:ext cx="102002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 smtClean="0"/>
              <a:t>Certeza</a:t>
            </a:r>
          </a:p>
          <a:p>
            <a:pPr algn="ctr"/>
            <a:r>
              <a:rPr lang="es-AR" sz="3600" dirty="0" smtClean="0"/>
              <a:t>Riesgo</a:t>
            </a:r>
          </a:p>
          <a:p>
            <a:pPr algn="ctr"/>
            <a:r>
              <a:rPr lang="es-AR" sz="3600" dirty="0" smtClean="0"/>
              <a:t>Incertidumbre</a:t>
            </a:r>
          </a:p>
          <a:p>
            <a:pPr algn="ctr"/>
            <a:r>
              <a:rPr lang="es-AR" sz="3600" dirty="0" err="1" smtClean="0"/>
              <a:t>Hiper</a:t>
            </a:r>
            <a:r>
              <a:rPr lang="es-AR" sz="3600" dirty="0" smtClean="0"/>
              <a:t>-incertidumbre</a:t>
            </a:r>
          </a:p>
          <a:p>
            <a:pPr algn="ctr"/>
            <a:r>
              <a:rPr lang="es-AR" sz="3600" dirty="0" err="1" smtClean="0"/>
              <a:t>Trans</a:t>
            </a:r>
            <a:r>
              <a:rPr lang="es-AR" sz="3600" dirty="0" smtClean="0"/>
              <a:t>-incertidumbre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1869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Hurwicz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Es un optimista, sin embargo en vez de asignarle probabilidad 1 al resultado más alto, incorpora un coeficiente de optimismo (</a:t>
            </a:r>
            <a:r>
              <a:rPr lang="es-ES" dirty="0" smtClean="0">
                <a:latin typeface="Symbol" pitchFamily="18" charset="2"/>
              </a:rPr>
              <a:t>a) </a:t>
            </a:r>
            <a:r>
              <a:rPr lang="es-ES" dirty="0" smtClean="0"/>
              <a:t>el cual se lo asigna al mejor valor. El coeficiente de pesimismo (1-</a:t>
            </a:r>
            <a:r>
              <a:rPr lang="es-ES" dirty="0" smtClean="0">
                <a:latin typeface="Symbol" pitchFamily="18" charset="2"/>
              </a:rPr>
              <a:t>a</a:t>
            </a:r>
            <a:r>
              <a:rPr lang="es-ES" dirty="0" smtClean="0"/>
              <a:t>) se aplica al peor resultado (ya sea en costos o beneficios) , luego se pondera por la probabilidad y se obtiene el valor esperado.</a:t>
            </a:r>
          </a:p>
          <a:p>
            <a:endParaRPr lang="es-AR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32114" y="3100010"/>
          <a:ext cx="1034868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81"/>
                <a:gridCol w="1724781"/>
                <a:gridCol w="1724781"/>
                <a:gridCol w="1724781"/>
                <a:gridCol w="1724781"/>
                <a:gridCol w="1724781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Optimista: </a:t>
                      </a:r>
                      <a:r>
                        <a:rPr lang="es-AR" dirty="0" smtClean="0">
                          <a:latin typeface="Symbol" pitchFamily="18" charset="2"/>
                        </a:rPr>
                        <a:t>a</a:t>
                      </a:r>
                      <a:r>
                        <a:rPr lang="es-AR" dirty="0" smtClean="0"/>
                        <a:t>=0.7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Pesimista: </a:t>
                      </a:r>
                    </a:p>
                    <a:p>
                      <a:r>
                        <a:rPr lang="es-AR" dirty="0" smtClean="0"/>
                        <a:t>1-</a:t>
                      </a:r>
                      <a:r>
                        <a:rPr lang="es-AR" dirty="0" smtClean="0">
                          <a:latin typeface="Symbol" pitchFamily="18" charset="2"/>
                        </a:rPr>
                        <a:t>a</a:t>
                      </a:r>
                      <a:r>
                        <a:rPr lang="es-AR" dirty="0" smtClean="0"/>
                        <a:t>=0.3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Hurwicz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$1500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$3000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$3000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$1500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1" dirty="0" smtClean="0"/>
                        <a:t>$2550</a:t>
                      </a:r>
                      <a:endParaRPr lang="es-A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$2000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$1800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$2000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$1800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$1940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045028" y="4600808"/>
            <a:ext cx="10218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NO se tienen en cuenta los resultados intermedios (solo el mejor y el peor)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103084" y="5059437"/>
          <a:ext cx="1068251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503"/>
                <a:gridCol w="2136503"/>
                <a:gridCol w="2136503"/>
                <a:gridCol w="2136503"/>
                <a:gridCol w="2136503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Symbol" pitchFamily="18" charset="2"/>
                        </a:rPr>
                        <a:t>a</a:t>
                      </a:r>
                      <a:r>
                        <a:rPr lang="es-AR" dirty="0" smtClean="0"/>
                        <a:t>=0.7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P=0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1-</a:t>
                      </a:r>
                      <a:r>
                        <a:rPr lang="es-AR" dirty="0" smtClean="0">
                          <a:latin typeface="Symbol" pitchFamily="18" charset="2"/>
                        </a:rPr>
                        <a:t>a</a:t>
                      </a:r>
                      <a:r>
                        <a:rPr lang="es-AR" dirty="0" smtClean="0"/>
                        <a:t>=0.3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Ve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Si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$7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(7*0.7)+(3*0.3)=5.8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7200" dirty="0" smtClean="0"/>
              <a:t>Preguntas?</a:t>
            </a:r>
            <a:endParaRPr lang="es-AR" sz="7200" dirty="0"/>
          </a:p>
        </p:txBody>
      </p:sp>
      <p:pic>
        <p:nvPicPr>
          <p:cNvPr id="2050" name="Picture 2" descr="C:\Users\Stefano\Desktop\pregunta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0" y="1995488"/>
            <a:ext cx="5753100" cy="4007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1.Certeza: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926773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 smtClean="0"/>
              <a:t>El decisor conoce: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AR" sz="2800" dirty="0" smtClean="0"/>
              <a:t>Alternativas y consecuencias de cada una (resultados)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AR" sz="2800" dirty="0" smtClean="0"/>
              <a:t>Las variables no controlables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AR" sz="2800" b="1" dirty="0" smtClean="0"/>
              <a:t>El estado de cada una de ellas que ocurrirá con absoluta certeza</a:t>
            </a:r>
            <a:r>
              <a:rPr lang="es-AR" sz="2800" dirty="0" smtClean="0"/>
              <a:t>. </a:t>
            </a:r>
          </a:p>
          <a:p>
            <a:pPr marL="0" indent="0">
              <a:buNone/>
            </a:pPr>
            <a:endParaRPr lang="es-AR" sz="2800" dirty="0" smtClean="0"/>
          </a:p>
          <a:p>
            <a:pPr marL="0" indent="0">
              <a:buNone/>
            </a:pPr>
            <a:r>
              <a:rPr lang="es-AR" sz="2800" dirty="0" smtClean="0"/>
              <a:t>El criterio de decisión en este caso consiste en elegir simplemente la alternativa de mayor beneficio o menor pérdida</a:t>
            </a:r>
            <a:endParaRPr lang="en-US" sz="2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C:\Users\Stefano\Desktop\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774" y="256007"/>
            <a:ext cx="4238398" cy="1483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054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5927" y="1942514"/>
            <a:ext cx="9734418" cy="3953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 smtClean="0"/>
              <a:t>Invertir $10 mil en un plazo fijo para maximizar ganancias</a:t>
            </a:r>
          </a:p>
          <a:p>
            <a:r>
              <a:rPr lang="es-AR" sz="2800" dirty="0" smtClean="0"/>
              <a:t>S1: banco A 4% de retorno (alternativa 1)</a:t>
            </a:r>
          </a:p>
          <a:p>
            <a:r>
              <a:rPr lang="es-AR" sz="2800" dirty="0" smtClean="0"/>
              <a:t>S2: banco B 3% de retorno (alternativa 2)</a:t>
            </a:r>
          </a:p>
          <a:p>
            <a:endParaRPr lang="es-AR" sz="2800" dirty="0" smtClean="0"/>
          </a:p>
          <a:p>
            <a:endParaRPr lang="es-AR" sz="2800" dirty="0" smtClean="0"/>
          </a:p>
          <a:p>
            <a:endParaRPr lang="es-AR" sz="2800" dirty="0" smtClean="0"/>
          </a:p>
          <a:p>
            <a:pPr marL="0" indent="0">
              <a:buNone/>
            </a:pPr>
            <a:endParaRPr lang="en-US" sz="2600" dirty="0"/>
          </a:p>
        </p:txBody>
      </p:sp>
      <p:graphicFrame>
        <p:nvGraphicFramePr>
          <p:cNvPr id="36" name="35 Tabla"/>
          <p:cNvGraphicFramePr>
            <a:graphicFrameLocks noGrp="1"/>
          </p:cNvGraphicFramePr>
          <p:nvPr/>
        </p:nvGraphicFramePr>
        <p:xfrm>
          <a:off x="6243144" y="4061955"/>
          <a:ext cx="342111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559"/>
                <a:gridCol w="1710559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 de retorno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1" dirty="0" smtClean="0"/>
                        <a:t>$1040</a:t>
                      </a:r>
                      <a:endParaRPr lang="es-A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$1030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Stefano\Desktop\900-Hot_Cheap_Stoc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025" y="3654425"/>
            <a:ext cx="2857500" cy="2619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75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2.Riesgo:</a:t>
            </a:r>
            <a:endParaRPr lang="en-US" dirty="0"/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2076735" y="25544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42"/>
          <p:cNvSpPr>
            <a:spLocks noChangeArrowheads="1"/>
          </p:cNvSpPr>
          <p:nvPr/>
        </p:nvSpPr>
        <p:spPr bwMode="auto">
          <a:xfrm>
            <a:off x="3179928" y="24845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2893325" y="53684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945931" y="1891862"/>
            <a:ext cx="10317155" cy="2638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decisor conoce: 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Alternativas factibles y las consecuencias de cada una (resultados)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 variables no controlables 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propensión a suceder de los estados de cada una de ellas. </a:t>
            </a:r>
          </a:p>
          <a:p>
            <a:endParaRPr lang="es-AR" sz="2800" dirty="0"/>
          </a:p>
        </p:txBody>
      </p:sp>
      <p:pic>
        <p:nvPicPr>
          <p:cNvPr id="3074" name="Picture 2" descr="C:\Users\Stefano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2707" y="353332"/>
            <a:ext cx="1295400" cy="129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4677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Ejemplo: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02759" y="31389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17591" y="5447937"/>
            <a:ext cx="19012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13 CuadroTexto"/>
          <p:cNvSpPr txBox="1"/>
          <p:nvPr/>
        </p:nvSpPr>
        <p:spPr>
          <a:xfrm>
            <a:off x="1198179" y="2002221"/>
            <a:ext cx="977462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El tipo de cambio aumenta (con un 70% de probabilidad de ocurrencia) el banco A ofrece un 1% menos de tasa de retorno mientras que el banco B un 1% más</a:t>
            </a:r>
          </a:p>
          <a:p>
            <a:endParaRPr lang="es-AR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1858579" y="357322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            Probabilidad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P= 0.3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P= 0.7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Alternativa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TC no aumenta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TC aumenta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Valor Esperado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$1040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$1033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$1040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1" dirty="0" smtClean="0"/>
                        <a:t>$1037</a:t>
                      </a:r>
                      <a:endParaRPr lang="es-A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957943" y="5268686"/>
            <a:ext cx="1036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La elección surge del Valor esperado obtenido en cada alternativa (en este caso al ser beneficios es el mayor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6092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3. Incertidumbre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1248228" y="2046314"/>
            <a:ext cx="10218057" cy="295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decisor: 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Conoce las alternativas factibles y las consecuencias de cada una (resultados)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Conoce las variables no controlables 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</a:t>
            </a:r>
            <a:r>
              <a:rPr lang="es-A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conoce la propensión a suceder de los estados de cada una de ellas. </a:t>
            </a:r>
          </a:p>
        </p:txBody>
      </p:sp>
      <p:pic>
        <p:nvPicPr>
          <p:cNvPr id="4098" name="Picture 2" descr="C:\Users\Stefano\Desktop\ignorance.doub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82744" y="362857"/>
            <a:ext cx="2689982" cy="2017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559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Ejemplo:</a:t>
            </a: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047264" y="228145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            Probabilidad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P= 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P= ?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Alternativa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TC no aumenta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TC aumenta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Valor Esperado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$1040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$?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$1040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b="0" dirty="0" smtClean="0"/>
                        <a:t>$?</a:t>
                      </a:r>
                      <a:endParaRPr lang="es-A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161143" y="4499429"/>
            <a:ext cx="995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En estas condiciones no se puede decidir, por eso </a:t>
            </a:r>
            <a:r>
              <a:rPr lang="es-AR" sz="2000" b="1" dirty="0" smtClean="0"/>
              <a:t>se necesita algún criterio anti-incertidumbre </a:t>
            </a:r>
            <a:r>
              <a:rPr lang="es-AR" sz="2000" dirty="0" smtClean="0"/>
              <a:t>que ayude.</a:t>
            </a:r>
            <a:endParaRPr lang="es-AR" sz="2000" dirty="0"/>
          </a:p>
        </p:txBody>
      </p:sp>
    </p:spTree>
    <p:extLst>
      <p:ext uri="{BB962C8B-B14F-4D97-AF65-F5344CB8AC3E}">
        <p14:creationId xmlns="" xmlns:p14="http://schemas.microsoft.com/office/powerpoint/2010/main" val="289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4.Hiper-incertidumbre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097280" y="2223098"/>
            <a:ext cx="10058400" cy="218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decisor: 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Conoce las alternativas </a:t>
            </a: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factibles.</a:t>
            </a:r>
            <a:endParaRPr lang="es-A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Conoce las variables no controlables </a:t>
            </a:r>
          </a:p>
          <a:p>
            <a:pPr marL="514350" lvl="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s-AR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</a:t>
            </a: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conoce los estados de cada una de ellas. </a:t>
            </a:r>
          </a:p>
        </p:txBody>
      </p:sp>
      <p:pic>
        <p:nvPicPr>
          <p:cNvPr id="5122" name="Picture 2" descr="C:\Users\Stefano\Desktop\Paths-to-success-shutterstock_889954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9713" y="308881"/>
            <a:ext cx="2823029" cy="2190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634</TotalTime>
  <Words>943</Words>
  <Application>Microsoft Office PowerPoint</Application>
  <PresentationFormat>Personalizado</PresentationFormat>
  <Paragraphs>241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Retrospección</vt:lpstr>
      <vt:lpstr>Ambitos de decisión y Criterios anti-incertidumbre</vt:lpstr>
      <vt:lpstr>Ambitos de decisión</vt:lpstr>
      <vt:lpstr>1.Certeza:</vt:lpstr>
      <vt:lpstr>Ejemplo</vt:lpstr>
      <vt:lpstr>2.Riesgo:</vt:lpstr>
      <vt:lpstr>Ejemplo:</vt:lpstr>
      <vt:lpstr>3. Incertidumbre</vt:lpstr>
      <vt:lpstr>Ejemplo:</vt:lpstr>
      <vt:lpstr>4.Hiper-incertidumbre</vt:lpstr>
      <vt:lpstr>5. Trans-incertidumbre</vt:lpstr>
      <vt:lpstr>En resumen</vt:lpstr>
      <vt:lpstr>Criterios Anti-Incertidumbre</vt:lpstr>
      <vt:lpstr>Optimista Absoluto</vt:lpstr>
      <vt:lpstr>Optimista Absoluto</vt:lpstr>
      <vt:lpstr>Pesimismo absoluto (Wald) </vt:lpstr>
      <vt:lpstr>Pesimismo absoluto (Wald) </vt:lpstr>
      <vt:lpstr>Optimista y pesimista en árbol</vt:lpstr>
      <vt:lpstr>Laplace (Equiprobabilidad)</vt:lpstr>
      <vt:lpstr>Laplace</vt:lpstr>
      <vt:lpstr>Hurwicz</vt:lpstr>
      <vt:lpstr>Preguntas?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Morera</dc:creator>
  <cp:lastModifiedBy>Usuario</cp:lastModifiedBy>
  <cp:revision>49</cp:revision>
  <dcterms:created xsi:type="dcterms:W3CDTF">2015-02-01T14:20:21Z</dcterms:created>
  <dcterms:modified xsi:type="dcterms:W3CDTF">2015-02-17T19:52:12Z</dcterms:modified>
</cp:coreProperties>
</file>